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60" r:id="rId8"/>
    <p:sldId id="261" r:id="rId9"/>
    <p:sldId id="262" r:id="rId10"/>
    <p:sldId id="263" r:id="rId11"/>
    <p:sldId id="264" r:id="rId12"/>
    <p:sldId id="265" r:id="rId13"/>
    <p:sldId id="266" r:id="rId14"/>
    <p:sldId id="267" r:id="rId15"/>
    <p:sldId id="268" r:id="rId16"/>
    <p:sldId id="269" r:id="rId17"/>
  </p:sldIdLst>
  <p:sldSz cx="18288000" cy="10287000"/>
  <p:notesSz cx="6858000" cy="9144000"/>
  <p:embeddedFontLst>
    <p:embeddedFont>
      <p:font typeface="Arimo Bold" panose="020B0604020202020204" charset="0"/>
      <p:regular r:id="rId18"/>
    </p:embeddedFont>
    <p:embeddedFont>
      <p:font typeface="Calibri" panose="020F0502020204030204" pitchFamily="34" charset="0"/>
      <p:regular r:id="rId19"/>
      <p:bold r:id="rId20"/>
      <p:italic r:id="rId21"/>
      <p:boldItalic r:id="rId22"/>
    </p:embeddedFont>
    <p:embeddedFont>
      <p:font typeface="Montserrat Classic" panose="020B0604020202020204" charset="0"/>
      <p:regular r:id="rId23"/>
    </p:embeddedFont>
    <p:embeddedFont>
      <p:font typeface="Montserrat Classic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2331EA-29A6-41E2-BC8A-7C784A8D7E3D}" v="6" dt="2021-11-21T12:55:48.897"/>
    <p1510:client id="{B19AAF03-45D6-49AB-859B-304F9378530D}" v="9" dt="2021-11-21T12:02:52.858"/>
    <p1510:client id="{D38CAB2B-79F8-42BD-B852-1AE8EAA3AD10}" v="21" dt="2021-11-21T12:06:41.865"/>
    <p1510:client id="{ED0857F5-CE6C-4D1D-A196-888360F8FF92}" v="48" dt="2021-11-21T12:54:35.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SHITH RACHENAHALLI BETTEGOWDA" userId="S::rbettegowda@deakin.edu.au::aaa9794b-75f8-4ce4-9544-e46fb5c25c6d" providerId="AD" clId="Web-{ED0857F5-CE6C-4D1D-A196-888360F8FF92}"/>
    <pc:docChg chg="modSld">
      <pc:chgData name="RAKSHITH RACHENAHALLI BETTEGOWDA" userId="S::rbettegowda@deakin.edu.au::aaa9794b-75f8-4ce4-9544-e46fb5c25c6d" providerId="AD" clId="Web-{ED0857F5-CE6C-4D1D-A196-888360F8FF92}" dt="2021-11-21T12:54:30.148" v="9" actId="20577"/>
      <pc:docMkLst>
        <pc:docMk/>
      </pc:docMkLst>
      <pc:sldChg chg="addSp delSp modSp">
        <pc:chgData name="RAKSHITH RACHENAHALLI BETTEGOWDA" userId="S::rbettegowda@deakin.edu.au::aaa9794b-75f8-4ce4-9544-e46fb5c25c6d" providerId="AD" clId="Web-{ED0857F5-CE6C-4D1D-A196-888360F8FF92}" dt="2021-11-21T12:54:30.148" v="9" actId="20577"/>
        <pc:sldMkLst>
          <pc:docMk/>
          <pc:sldMk cId="0" sldId="260"/>
        </pc:sldMkLst>
        <pc:spChg chg="add del mod">
          <ac:chgData name="RAKSHITH RACHENAHALLI BETTEGOWDA" userId="S::rbettegowda@deakin.edu.au::aaa9794b-75f8-4ce4-9544-e46fb5c25c6d" providerId="AD" clId="Web-{ED0857F5-CE6C-4D1D-A196-888360F8FF92}" dt="2021-11-21T12:54:30.148" v="9" actId="20577"/>
          <ac:spMkLst>
            <pc:docMk/>
            <pc:sldMk cId="0" sldId="260"/>
            <ac:spMk id="74" creationId="{00000000-0000-0000-0000-000000000000}"/>
          </ac:spMkLst>
        </pc:spChg>
      </pc:sldChg>
    </pc:docChg>
  </pc:docChgLst>
  <pc:docChgLst>
    <pc:chgData name="RAKSHITH RACHENAHALLI BETTEGOWDA" userId="S::rbettegowda@deakin.edu.au::aaa9794b-75f8-4ce4-9544-e46fb5c25c6d" providerId="AD" clId="Web-{B19AAF03-45D6-49AB-859B-304F9378530D}"/>
    <pc:docChg chg="modSld">
      <pc:chgData name="RAKSHITH RACHENAHALLI BETTEGOWDA" userId="S::rbettegowda@deakin.edu.au::aaa9794b-75f8-4ce4-9544-e46fb5c25c6d" providerId="AD" clId="Web-{B19AAF03-45D6-49AB-859B-304F9378530D}" dt="2021-11-21T12:02:52.452" v="3" actId="20577"/>
      <pc:docMkLst>
        <pc:docMk/>
      </pc:docMkLst>
      <pc:sldChg chg="modSp">
        <pc:chgData name="RAKSHITH RACHENAHALLI BETTEGOWDA" userId="S::rbettegowda@deakin.edu.au::aaa9794b-75f8-4ce4-9544-e46fb5c25c6d" providerId="AD" clId="Web-{B19AAF03-45D6-49AB-859B-304F9378530D}" dt="2021-11-21T12:02:52.452" v="3" actId="20577"/>
        <pc:sldMkLst>
          <pc:docMk/>
          <pc:sldMk cId="0" sldId="260"/>
        </pc:sldMkLst>
        <pc:spChg chg="mod">
          <ac:chgData name="RAKSHITH RACHENAHALLI BETTEGOWDA" userId="S::rbettegowda@deakin.edu.au::aaa9794b-75f8-4ce4-9544-e46fb5c25c6d" providerId="AD" clId="Web-{B19AAF03-45D6-49AB-859B-304F9378530D}" dt="2021-11-21T12:02:52.452" v="3" actId="20577"/>
          <ac:spMkLst>
            <pc:docMk/>
            <pc:sldMk cId="0" sldId="260"/>
            <ac:spMk id="75" creationId="{00000000-0000-0000-0000-000000000000}"/>
          </ac:spMkLst>
        </pc:spChg>
      </pc:sldChg>
    </pc:docChg>
  </pc:docChgLst>
  <pc:docChgLst>
    <pc:chgData name="RAKSHITH RACHENAHALLI BETTEGOWDA" userId="S::rbettegowda@deakin.edu.au::aaa9794b-75f8-4ce4-9544-e46fb5c25c6d" providerId="AD" clId="Web-{942331EA-29A6-41E2-BC8A-7C784A8D7E3D}"/>
    <pc:docChg chg="modSld">
      <pc:chgData name="RAKSHITH RACHENAHALLI BETTEGOWDA" userId="S::rbettegowda@deakin.edu.au::aaa9794b-75f8-4ce4-9544-e46fb5c25c6d" providerId="AD" clId="Web-{942331EA-29A6-41E2-BC8A-7C784A8D7E3D}" dt="2021-11-21T12:55:48.428" v="0" actId="20577"/>
      <pc:docMkLst>
        <pc:docMk/>
      </pc:docMkLst>
      <pc:sldChg chg="modSp">
        <pc:chgData name="RAKSHITH RACHENAHALLI BETTEGOWDA" userId="S::rbettegowda@deakin.edu.au::aaa9794b-75f8-4ce4-9544-e46fb5c25c6d" providerId="AD" clId="Web-{942331EA-29A6-41E2-BC8A-7C784A8D7E3D}" dt="2021-11-21T12:55:48.428" v="0" actId="20577"/>
        <pc:sldMkLst>
          <pc:docMk/>
          <pc:sldMk cId="0" sldId="260"/>
        </pc:sldMkLst>
        <pc:spChg chg="mod">
          <ac:chgData name="RAKSHITH RACHENAHALLI BETTEGOWDA" userId="S::rbettegowda@deakin.edu.au::aaa9794b-75f8-4ce4-9544-e46fb5c25c6d" providerId="AD" clId="Web-{942331EA-29A6-41E2-BC8A-7C784A8D7E3D}" dt="2021-11-21T12:55:48.428" v="0" actId="20577"/>
          <ac:spMkLst>
            <pc:docMk/>
            <pc:sldMk cId="0" sldId="260"/>
            <ac:spMk id="76" creationId="{00000000-0000-0000-0000-000000000000}"/>
          </ac:spMkLst>
        </pc:spChg>
      </pc:sldChg>
    </pc:docChg>
  </pc:docChgLst>
  <pc:docChgLst>
    <pc:chgData clId="Web-{942331EA-29A6-41E2-BC8A-7C784A8D7E3D}"/>
    <pc:docChg chg="modSld">
      <pc:chgData name="" userId="" providerId="" clId="Web-{942331EA-29A6-41E2-BC8A-7C784A8D7E3D}" dt="2021-11-21T12:55:46.709" v="1" actId="20577"/>
      <pc:docMkLst>
        <pc:docMk/>
      </pc:docMkLst>
      <pc:sldChg chg="modSp">
        <pc:chgData name="" userId="" providerId="" clId="Web-{942331EA-29A6-41E2-BC8A-7C784A8D7E3D}" dt="2021-11-21T12:55:46.709" v="1" actId="20577"/>
        <pc:sldMkLst>
          <pc:docMk/>
          <pc:sldMk cId="0" sldId="260"/>
        </pc:sldMkLst>
        <pc:spChg chg="mod">
          <ac:chgData name="" userId="" providerId="" clId="Web-{942331EA-29A6-41E2-BC8A-7C784A8D7E3D}" dt="2021-11-21T12:55:46.709" v="1" actId="20577"/>
          <ac:spMkLst>
            <pc:docMk/>
            <pc:sldMk cId="0" sldId="260"/>
            <ac:spMk id="76" creationId="{00000000-0000-0000-0000-000000000000}"/>
          </ac:spMkLst>
        </pc:spChg>
      </pc:sldChg>
    </pc:docChg>
  </pc:docChgLst>
  <pc:docChgLst>
    <pc:chgData name="RAKSHITH RACHENAHALLI BETTEGOWDA" userId="S::rbettegowda@deakin.edu.au::aaa9794b-75f8-4ce4-9544-e46fb5c25c6d" providerId="AD" clId="Web-{D38CAB2B-79F8-42BD-B852-1AE8EAA3AD10}"/>
    <pc:docChg chg="modSld">
      <pc:chgData name="RAKSHITH RACHENAHALLI BETTEGOWDA" userId="S::rbettegowda@deakin.edu.au::aaa9794b-75f8-4ce4-9544-e46fb5c25c6d" providerId="AD" clId="Web-{D38CAB2B-79F8-42BD-B852-1AE8EAA3AD10}" dt="2021-11-21T12:06:36.584" v="12" actId="20577"/>
      <pc:docMkLst>
        <pc:docMk/>
      </pc:docMkLst>
      <pc:sldChg chg="delSp">
        <pc:chgData name="RAKSHITH RACHENAHALLI BETTEGOWDA" userId="S::rbettegowda@deakin.edu.au::aaa9794b-75f8-4ce4-9544-e46fb5c25c6d" providerId="AD" clId="Web-{D38CAB2B-79F8-42BD-B852-1AE8EAA3AD10}" dt="2021-11-21T12:05:05.582" v="0"/>
        <pc:sldMkLst>
          <pc:docMk/>
          <pc:sldMk cId="0" sldId="256"/>
        </pc:sldMkLst>
        <pc:grpChg chg="del">
          <ac:chgData name="RAKSHITH RACHENAHALLI BETTEGOWDA" userId="S::rbettegowda@deakin.edu.au::aaa9794b-75f8-4ce4-9544-e46fb5c25c6d" providerId="AD" clId="Web-{D38CAB2B-79F8-42BD-B852-1AE8EAA3AD10}" dt="2021-11-21T12:05:05.582" v="0"/>
          <ac:grpSpMkLst>
            <pc:docMk/>
            <pc:sldMk cId="0" sldId="256"/>
            <ac:grpSpMk id="2" creationId="{00000000-0000-0000-0000-000000000000}"/>
          </ac:grpSpMkLst>
        </pc:grpChg>
        <pc:picChg chg="del topLvl">
          <ac:chgData name="RAKSHITH RACHENAHALLI BETTEGOWDA" userId="S::rbettegowda@deakin.edu.au::aaa9794b-75f8-4ce4-9544-e46fb5c25c6d" providerId="AD" clId="Web-{D38CAB2B-79F8-42BD-B852-1AE8EAA3AD10}" dt="2021-11-21T12:05:05.582" v="0"/>
          <ac:picMkLst>
            <pc:docMk/>
            <pc:sldMk cId="0" sldId="256"/>
            <ac:picMk id="3" creationId="{00000000-0000-0000-0000-000000000000}"/>
          </ac:picMkLst>
        </pc:picChg>
        <pc:picChg chg="topLvl">
          <ac:chgData name="RAKSHITH RACHENAHALLI BETTEGOWDA" userId="S::rbettegowda@deakin.edu.au::aaa9794b-75f8-4ce4-9544-e46fb5c25c6d" providerId="AD" clId="Web-{D38CAB2B-79F8-42BD-B852-1AE8EAA3AD10}" dt="2021-11-21T12:05:05.582" v="0"/>
          <ac:picMkLst>
            <pc:docMk/>
            <pc:sldMk cId="0" sldId="256"/>
            <ac:picMk id="4" creationId="{00000000-0000-0000-0000-000000000000}"/>
          </ac:picMkLst>
        </pc:picChg>
      </pc:sldChg>
      <pc:sldChg chg="modSp">
        <pc:chgData name="RAKSHITH RACHENAHALLI BETTEGOWDA" userId="S::rbettegowda@deakin.edu.au::aaa9794b-75f8-4ce4-9544-e46fb5c25c6d" providerId="AD" clId="Web-{D38CAB2B-79F8-42BD-B852-1AE8EAA3AD10}" dt="2021-11-21T12:06:36.584" v="12" actId="20577"/>
        <pc:sldMkLst>
          <pc:docMk/>
          <pc:sldMk cId="0" sldId="260"/>
        </pc:sldMkLst>
        <pc:spChg chg="mod">
          <ac:chgData name="RAKSHITH RACHENAHALLI BETTEGOWDA" userId="S::rbettegowda@deakin.edu.au::aaa9794b-75f8-4ce4-9544-e46fb5c25c6d" providerId="AD" clId="Web-{D38CAB2B-79F8-42BD-B852-1AE8EAA3AD10}" dt="2021-11-21T12:06:36.584" v="12" actId="20577"/>
          <ac:spMkLst>
            <pc:docMk/>
            <pc:sldMk cId="0" sldId="260"/>
            <ac:spMk id="74" creationId="{00000000-0000-0000-0000-000000000000}"/>
          </ac:spMkLst>
        </pc:spChg>
      </pc:sldChg>
      <pc:sldChg chg="modSp">
        <pc:chgData name="RAKSHITH RACHENAHALLI BETTEGOWDA" userId="S::rbettegowda@deakin.edu.au::aaa9794b-75f8-4ce4-9544-e46fb5c25c6d" providerId="AD" clId="Web-{D38CAB2B-79F8-42BD-B852-1AE8EAA3AD10}" dt="2021-11-21T12:06:11.583" v="10" actId="20577"/>
        <pc:sldMkLst>
          <pc:docMk/>
          <pc:sldMk cId="0" sldId="266"/>
        </pc:sldMkLst>
        <pc:spChg chg="mod">
          <ac:chgData name="RAKSHITH RACHENAHALLI BETTEGOWDA" userId="S::rbettegowda@deakin.edu.au::aaa9794b-75f8-4ce4-9544-e46fb5c25c6d" providerId="AD" clId="Web-{D38CAB2B-79F8-42BD-B852-1AE8EAA3AD10}" dt="2021-11-21T12:06:11.583" v="10" actId="20577"/>
          <ac:spMkLst>
            <pc:docMk/>
            <pc:sldMk cId="0" sldId="266"/>
            <ac:spMk id="10"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sv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4.svg"/><Relationship Id="rId10" Type="http://schemas.openxmlformats.org/officeDocument/2006/relationships/image" Target="../media/image36.svg"/><Relationship Id="rId4" Type="http://schemas.openxmlformats.org/officeDocument/2006/relationships/image" Target="../media/image33.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svg"/></Relationships>
</file>

<file path=ppt/slides/_rels/slide1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sv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51945">
            <a:off x="-549615" y="-311854"/>
            <a:ext cx="10079445" cy="8814933"/>
          </a:xfrm>
          <a:prstGeom prst="rect">
            <a:avLst/>
          </a:prstGeom>
        </p:spPr>
      </p:pic>
      <p:pic>
        <p:nvPicPr>
          <p:cNvPr id="5" name="Picture 5"/>
          <p:cNvPicPr>
            <a:picLocks noChangeAspect="1"/>
          </p:cNvPicPr>
          <p:nvPr/>
        </p:nvPicPr>
        <p:blipFill>
          <a:blip r:embed="rId4"/>
          <a:srcRect/>
          <a:stretch>
            <a:fillRect/>
          </a:stretch>
        </p:blipFill>
        <p:spPr>
          <a:xfrm>
            <a:off x="1453753" y="2359518"/>
            <a:ext cx="13314717" cy="2583453"/>
          </a:xfrm>
          <a:prstGeom prst="rect">
            <a:avLst/>
          </a:prstGeom>
        </p:spPr>
      </p:pic>
      <p:sp>
        <p:nvSpPr>
          <p:cNvPr id="6" name="TextBox 6"/>
          <p:cNvSpPr txBox="1"/>
          <p:nvPr/>
        </p:nvSpPr>
        <p:spPr>
          <a:xfrm>
            <a:off x="10805199" y="7829145"/>
            <a:ext cx="6454101" cy="1429155"/>
          </a:xfrm>
          <a:prstGeom prst="rect">
            <a:avLst/>
          </a:prstGeom>
        </p:spPr>
        <p:txBody>
          <a:bodyPr lIns="0" tIns="0" rIns="0" bIns="0" rtlCol="0" anchor="t">
            <a:spAutoFit/>
          </a:bodyPr>
          <a:lstStyle/>
          <a:p>
            <a:pPr algn="r">
              <a:lnSpc>
                <a:spcPts val="5719"/>
              </a:lnSpc>
            </a:pPr>
            <a:r>
              <a:rPr lang="en-US" sz="4399">
                <a:solidFill>
                  <a:srgbClr val="FFFFFF"/>
                </a:solidFill>
                <a:latin typeface="Montserrat Classic Bold"/>
              </a:rPr>
              <a:t>By, </a:t>
            </a:r>
          </a:p>
          <a:p>
            <a:pPr algn="r">
              <a:lnSpc>
                <a:spcPts val="5719"/>
              </a:lnSpc>
            </a:pPr>
            <a:r>
              <a:rPr lang="en-US" sz="4399">
                <a:solidFill>
                  <a:srgbClr val="FFFFFF"/>
                </a:solidFill>
                <a:latin typeface="Montserrat Classic"/>
              </a:rPr>
              <a:t>D2i Geelong Squad</a:t>
            </a:r>
          </a:p>
        </p:txBody>
      </p:sp>
      <p:sp>
        <p:nvSpPr>
          <p:cNvPr id="7" name="TextBox 7"/>
          <p:cNvSpPr txBox="1"/>
          <p:nvPr/>
        </p:nvSpPr>
        <p:spPr>
          <a:xfrm>
            <a:off x="1713315" y="1347922"/>
            <a:ext cx="11165549" cy="753285"/>
          </a:xfrm>
          <a:prstGeom prst="rect">
            <a:avLst/>
          </a:prstGeom>
        </p:spPr>
        <p:txBody>
          <a:bodyPr lIns="0" tIns="0" rIns="0" bIns="0" rtlCol="0" anchor="t">
            <a:spAutoFit/>
          </a:bodyPr>
          <a:lstStyle/>
          <a:p>
            <a:pPr>
              <a:lnSpc>
                <a:spcPts val="6159"/>
              </a:lnSpc>
            </a:pPr>
            <a:r>
              <a:rPr lang="en-US" sz="4399">
                <a:solidFill>
                  <a:srgbClr val="FFFFFF"/>
                </a:solidFill>
                <a:latin typeface="Montserrat Classic"/>
              </a:rPr>
              <a:t>1st Meeting - T3/2021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324918" y="6599235"/>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619692">
            <a:off x="-2144227" y="-2837099"/>
            <a:ext cx="7291609" cy="5674197"/>
          </a:xfrm>
          <a:prstGeom prst="rect">
            <a:avLst/>
          </a:prstGeom>
        </p:spPr>
      </p:pic>
      <p:pic>
        <p:nvPicPr>
          <p:cNvPr id="5" name="Picture 5"/>
          <p:cNvPicPr>
            <a:picLocks noChangeAspect="1"/>
          </p:cNvPicPr>
          <p:nvPr/>
        </p:nvPicPr>
        <p:blipFill>
          <a:blip r:embed="rId7"/>
          <a:srcRect l="535"/>
          <a:stretch>
            <a:fillRect/>
          </a:stretch>
        </p:blipFill>
        <p:spPr>
          <a:xfrm>
            <a:off x="10503863" y="5185647"/>
            <a:ext cx="6627165" cy="4072653"/>
          </a:xfrm>
          <a:prstGeom prst="rect">
            <a:avLst/>
          </a:prstGeom>
        </p:spPr>
      </p:pic>
      <p:pic>
        <p:nvPicPr>
          <p:cNvPr id="6" name="Picture 6"/>
          <p:cNvPicPr>
            <a:picLocks noChangeAspect="1"/>
          </p:cNvPicPr>
          <p:nvPr/>
        </p:nvPicPr>
        <p:blipFill>
          <a:blip r:embed="rId8"/>
          <a:srcRect/>
          <a:stretch>
            <a:fillRect/>
          </a:stretch>
        </p:blipFill>
        <p:spPr>
          <a:xfrm>
            <a:off x="11396988" y="866925"/>
            <a:ext cx="4840915" cy="3981653"/>
          </a:xfrm>
          <a:prstGeom prst="rect">
            <a:avLst/>
          </a:prstGeom>
        </p:spPr>
      </p:pic>
      <p:sp>
        <p:nvSpPr>
          <p:cNvPr id="7" name="TextBox 7"/>
          <p:cNvSpPr txBox="1"/>
          <p:nvPr/>
        </p:nvSpPr>
        <p:spPr>
          <a:xfrm>
            <a:off x="1028700" y="1154167"/>
            <a:ext cx="8115300" cy="844030"/>
          </a:xfrm>
          <a:prstGeom prst="rect">
            <a:avLst/>
          </a:prstGeom>
        </p:spPr>
        <p:txBody>
          <a:bodyPr lIns="0" tIns="0" rIns="0" bIns="0" rtlCol="0" anchor="t">
            <a:spAutoFit/>
          </a:bodyPr>
          <a:lstStyle/>
          <a:p>
            <a:pPr>
              <a:lnSpc>
                <a:spcPts val="6399"/>
              </a:lnSpc>
            </a:pPr>
            <a:r>
              <a:rPr lang="en-US" sz="6399">
                <a:solidFill>
                  <a:srgbClr val="F4F4F4"/>
                </a:solidFill>
                <a:latin typeface="Montserrat Classic Bold"/>
              </a:rPr>
              <a:t>Data Visualization</a:t>
            </a:r>
          </a:p>
        </p:txBody>
      </p:sp>
      <p:grpSp>
        <p:nvGrpSpPr>
          <p:cNvPr id="8" name="Group 8"/>
          <p:cNvGrpSpPr/>
          <p:nvPr/>
        </p:nvGrpSpPr>
        <p:grpSpPr>
          <a:xfrm>
            <a:off x="1028700" y="2460658"/>
            <a:ext cx="8714062" cy="6591004"/>
            <a:chOff x="0" y="0"/>
            <a:chExt cx="2867445" cy="2168833"/>
          </a:xfrm>
        </p:grpSpPr>
        <p:sp>
          <p:nvSpPr>
            <p:cNvPr id="9" name="Freeform 9"/>
            <p:cNvSpPr/>
            <p:nvPr/>
          </p:nvSpPr>
          <p:spPr>
            <a:xfrm>
              <a:off x="0" y="0"/>
              <a:ext cx="2867445" cy="2168833"/>
            </a:xfrm>
            <a:custGeom>
              <a:avLst/>
              <a:gdLst/>
              <a:ahLst/>
              <a:cxnLst/>
              <a:rect l="l" t="t" r="r" b="b"/>
              <a:pathLst>
                <a:path w="2867445" h="2168833">
                  <a:moveTo>
                    <a:pt x="2742985" y="2168833"/>
                  </a:moveTo>
                  <a:lnTo>
                    <a:pt x="124460" y="2168833"/>
                  </a:lnTo>
                  <a:cubicBezTo>
                    <a:pt x="55880" y="2168833"/>
                    <a:pt x="0" y="2112953"/>
                    <a:pt x="0" y="2044373"/>
                  </a:cubicBezTo>
                  <a:lnTo>
                    <a:pt x="0" y="124460"/>
                  </a:lnTo>
                  <a:cubicBezTo>
                    <a:pt x="0" y="55880"/>
                    <a:pt x="55880" y="0"/>
                    <a:pt x="124460" y="0"/>
                  </a:cubicBezTo>
                  <a:lnTo>
                    <a:pt x="2742985" y="0"/>
                  </a:lnTo>
                  <a:cubicBezTo>
                    <a:pt x="2811565" y="0"/>
                    <a:pt x="2867445" y="55880"/>
                    <a:pt x="2867445" y="124460"/>
                  </a:cubicBezTo>
                  <a:lnTo>
                    <a:pt x="2867445" y="2044373"/>
                  </a:lnTo>
                  <a:cubicBezTo>
                    <a:pt x="2867445" y="2112953"/>
                    <a:pt x="2811565" y="2168833"/>
                    <a:pt x="2742985" y="2168833"/>
                  </a:cubicBezTo>
                  <a:close/>
                </a:path>
              </a:pathLst>
            </a:custGeom>
            <a:solidFill>
              <a:srgbClr val="FFFFFF"/>
            </a:solidFill>
          </p:spPr>
        </p:sp>
      </p:grpSp>
      <p:sp>
        <p:nvSpPr>
          <p:cNvPr id="10" name="TextBox 10"/>
          <p:cNvSpPr txBox="1"/>
          <p:nvPr/>
        </p:nvSpPr>
        <p:spPr>
          <a:xfrm>
            <a:off x="1523999" y="2715664"/>
            <a:ext cx="7696201" cy="6412012"/>
          </a:xfrm>
          <a:prstGeom prst="rect">
            <a:avLst/>
          </a:prstGeom>
        </p:spPr>
        <p:txBody>
          <a:bodyPr wrap="square" lIns="0" tIns="0" rIns="0" bIns="0" rtlCol="0" anchor="t">
            <a:spAutoFit/>
          </a:bodyPr>
          <a:lstStyle/>
          <a:p>
            <a:pPr algn="just">
              <a:lnSpc>
                <a:spcPts val="2000"/>
              </a:lnSpc>
            </a:pPr>
            <a:r>
              <a:rPr lang="en-US" sz="2000" dirty="0">
                <a:solidFill>
                  <a:srgbClr val="13538A"/>
                </a:solidFill>
                <a:latin typeface="Montserrat Classic"/>
              </a:rPr>
              <a:t>1st goal: to work on Trees and Pedestrians Dashboards with showcasing key metrics in the dashboard. </a:t>
            </a:r>
            <a:endParaRPr lang="en-US" sz="2000">
              <a:solidFill>
                <a:srgbClr val="13538A"/>
              </a:solidFill>
              <a:latin typeface="Montserrat Classic" panose="020B0604020202020204" charset="0"/>
            </a:endParaRPr>
          </a:p>
          <a:p>
            <a:pPr algn="just">
              <a:lnSpc>
                <a:spcPts val="2000"/>
              </a:lnSpc>
            </a:pPr>
            <a:endParaRPr lang="en-US" sz="2000">
              <a:solidFill>
                <a:srgbClr val="13538A"/>
              </a:solidFill>
              <a:latin typeface="Montserrat Classic" panose="020B0604020202020204" charset="0"/>
            </a:endParaRPr>
          </a:p>
          <a:p>
            <a:pPr algn="just">
              <a:lnSpc>
                <a:spcPts val="2000"/>
              </a:lnSpc>
            </a:pPr>
            <a:r>
              <a:rPr lang="en-US" sz="2000" dirty="0">
                <a:solidFill>
                  <a:srgbClr val="13538A"/>
                </a:solidFill>
                <a:latin typeface="Montserrat Classic"/>
              </a:rPr>
              <a:t>2nd goal: Showcasing multiple charts in trees such as bar chart which shows distinct count of tree id to health / unit type, bubble chart which shows distinct count of total tree id to suburbs. </a:t>
            </a:r>
            <a:endParaRPr lang="en-US" sz="2000">
              <a:solidFill>
                <a:srgbClr val="13538A"/>
              </a:solidFill>
              <a:latin typeface="Montserrat Classic" panose="020B0604020202020204" charset="0"/>
            </a:endParaRPr>
          </a:p>
          <a:p>
            <a:pPr algn="just">
              <a:lnSpc>
                <a:spcPts val="2000"/>
              </a:lnSpc>
            </a:pPr>
            <a:endParaRPr lang="en-US" sz="2000">
              <a:solidFill>
                <a:srgbClr val="13538A"/>
              </a:solidFill>
              <a:latin typeface="Montserrat Classic" panose="020B0604020202020204" charset="0"/>
            </a:endParaRPr>
          </a:p>
          <a:p>
            <a:pPr algn="just">
              <a:lnSpc>
                <a:spcPts val="2000"/>
              </a:lnSpc>
            </a:pPr>
            <a:r>
              <a:rPr lang="en-US" sz="2000" dirty="0">
                <a:solidFill>
                  <a:srgbClr val="13538A"/>
                </a:solidFill>
                <a:latin typeface="Montserrat Classic"/>
              </a:rPr>
              <a:t>3rd goal: establish clear relationships between the metrics. </a:t>
            </a:r>
            <a:endParaRPr lang="en-US" sz="2000">
              <a:solidFill>
                <a:srgbClr val="13538A"/>
              </a:solidFill>
              <a:latin typeface="Montserrat Classic" panose="020B0604020202020204" charset="0"/>
            </a:endParaRPr>
          </a:p>
          <a:p>
            <a:pPr algn="just">
              <a:lnSpc>
                <a:spcPts val="2000"/>
              </a:lnSpc>
            </a:pPr>
            <a:endParaRPr lang="en-US" sz="2000">
              <a:solidFill>
                <a:srgbClr val="13538A"/>
              </a:solidFill>
              <a:latin typeface="Montserrat Classic" panose="020B0604020202020204" charset="0"/>
            </a:endParaRPr>
          </a:p>
          <a:p>
            <a:pPr algn="just">
              <a:lnSpc>
                <a:spcPts val="2000"/>
              </a:lnSpc>
            </a:pPr>
            <a:r>
              <a:rPr lang="en-US" sz="2000" dirty="0">
                <a:solidFill>
                  <a:srgbClr val="13538A"/>
                </a:solidFill>
                <a:latin typeface="Montserrat Classic"/>
              </a:rPr>
              <a:t>4th goal: Working on pedestrians’ problem. </a:t>
            </a:r>
            <a:endParaRPr lang="en-US" sz="2000">
              <a:solidFill>
                <a:srgbClr val="13538A"/>
              </a:solidFill>
              <a:latin typeface="Montserrat Classic" panose="020B0604020202020204" charset="0"/>
            </a:endParaRPr>
          </a:p>
          <a:p>
            <a:pPr algn="just">
              <a:lnSpc>
                <a:spcPts val="2000"/>
              </a:lnSpc>
            </a:pPr>
            <a:endParaRPr lang="en-US" sz="2000">
              <a:solidFill>
                <a:srgbClr val="13538A"/>
              </a:solidFill>
              <a:latin typeface="Montserrat Classic" panose="020B0604020202020204" charset="0"/>
            </a:endParaRPr>
          </a:p>
          <a:p>
            <a:pPr algn="just">
              <a:lnSpc>
                <a:spcPts val="2000"/>
              </a:lnSpc>
            </a:pPr>
            <a:r>
              <a:rPr lang="en-US" sz="2000" dirty="0">
                <a:solidFill>
                  <a:srgbClr val="13538A"/>
                </a:solidFill>
                <a:latin typeface="Montserrat Classic"/>
              </a:rPr>
              <a:t>5th goal: showcase various metrics on Geelong map, using date, year and time filters and functions. </a:t>
            </a:r>
            <a:endParaRPr lang="en-US" sz="2000">
              <a:solidFill>
                <a:srgbClr val="13538A"/>
              </a:solidFill>
              <a:latin typeface="Montserrat Classic" panose="020B0604020202020204" charset="0"/>
            </a:endParaRPr>
          </a:p>
          <a:p>
            <a:pPr algn="just">
              <a:lnSpc>
                <a:spcPts val="2000"/>
              </a:lnSpc>
            </a:pPr>
            <a:endParaRPr lang="en-US" sz="2000">
              <a:solidFill>
                <a:srgbClr val="13538A"/>
              </a:solidFill>
              <a:latin typeface="Montserrat Classic" panose="020B0604020202020204" charset="0"/>
            </a:endParaRPr>
          </a:p>
          <a:p>
            <a:pPr algn="just">
              <a:lnSpc>
                <a:spcPts val="2000"/>
              </a:lnSpc>
            </a:pPr>
            <a:r>
              <a:rPr lang="en-US" sz="2000" dirty="0">
                <a:solidFill>
                  <a:srgbClr val="13538A"/>
                </a:solidFill>
                <a:latin typeface="Montserrat Classic"/>
              </a:rPr>
              <a:t>6th goal: establish clear relationships between the metrics. </a:t>
            </a:r>
            <a:endParaRPr lang="en-US" sz="2000">
              <a:solidFill>
                <a:srgbClr val="13538A"/>
              </a:solidFill>
              <a:latin typeface="Montserrat Classic" panose="020B0604020202020204" charset="0"/>
            </a:endParaRPr>
          </a:p>
          <a:p>
            <a:pPr algn="just">
              <a:lnSpc>
                <a:spcPts val="2000"/>
              </a:lnSpc>
            </a:pPr>
            <a:endParaRPr lang="en-US" sz="2000">
              <a:solidFill>
                <a:srgbClr val="13538A"/>
              </a:solidFill>
              <a:latin typeface="Montserrat Classic" panose="020B0604020202020204" charset="0"/>
            </a:endParaRPr>
          </a:p>
          <a:p>
            <a:pPr algn="just">
              <a:lnSpc>
                <a:spcPts val="2000"/>
              </a:lnSpc>
            </a:pPr>
            <a:r>
              <a:rPr lang="en-US" sz="2000" dirty="0">
                <a:solidFill>
                  <a:srgbClr val="13538A"/>
                </a:solidFill>
                <a:latin typeface="Montserrat Classic"/>
              </a:rPr>
              <a:t>7th goal: Working on fire problem and </a:t>
            </a:r>
            <a:r>
              <a:rPr lang="en-US" sz="2000" dirty="0" err="1">
                <a:solidFill>
                  <a:srgbClr val="13538A"/>
                </a:solidFill>
                <a:latin typeface="Montserrat Classic"/>
              </a:rPr>
              <a:t>wifi</a:t>
            </a:r>
            <a:r>
              <a:rPr lang="en-US" sz="2000" dirty="0">
                <a:solidFill>
                  <a:srgbClr val="13538A"/>
                </a:solidFill>
                <a:latin typeface="Montserrat Classic"/>
              </a:rPr>
              <a:t> problem figuring out the best possible metrics and establish a meaningful dashboard. </a:t>
            </a:r>
            <a:endParaRPr lang="en-US" sz="2000">
              <a:solidFill>
                <a:srgbClr val="13538A"/>
              </a:solidFill>
              <a:latin typeface="Montserrat Classic" panose="020B0604020202020204" charset="0"/>
            </a:endParaRPr>
          </a:p>
          <a:p>
            <a:pPr algn="just">
              <a:lnSpc>
                <a:spcPts val="2000"/>
              </a:lnSpc>
            </a:pPr>
            <a:endParaRPr lang="en-US" sz="2000">
              <a:solidFill>
                <a:srgbClr val="13538A"/>
              </a:solidFill>
              <a:latin typeface="Montserrat Classic" panose="020B0604020202020204" charset="0"/>
            </a:endParaRPr>
          </a:p>
          <a:p>
            <a:pPr algn="just">
              <a:lnSpc>
                <a:spcPts val="2000"/>
              </a:lnSpc>
            </a:pPr>
            <a:r>
              <a:rPr lang="en-US" sz="2000" dirty="0">
                <a:solidFill>
                  <a:srgbClr val="13538A"/>
                </a:solidFill>
                <a:latin typeface="Montserrat Classic"/>
              </a:rPr>
              <a:t>8th goal: Working on publishing the work through </a:t>
            </a:r>
            <a:r>
              <a:rPr lang="en-US" sz="2000" dirty="0" err="1">
                <a:solidFill>
                  <a:srgbClr val="13538A"/>
                </a:solidFill>
                <a:latin typeface="Montserrat Classic"/>
              </a:rPr>
              <a:t>tableu</a:t>
            </a:r>
            <a:r>
              <a:rPr lang="en-US" sz="2000" dirty="0">
                <a:solidFill>
                  <a:srgbClr val="13538A"/>
                </a:solidFill>
                <a:latin typeface="Montserrat Classic"/>
              </a:rPr>
              <a:t> server and interacting with the web team to integrate the work. </a:t>
            </a:r>
            <a:endParaRPr lang="en-US" sz="2000" dirty="0">
              <a:solidFill>
                <a:srgbClr val="13538A"/>
              </a:solidFill>
              <a:latin typeface="Montserrat Classic" panose="020B0604020202020204" charset="0"/>
            </a:endParaRPr>
          </a:p>
          <a:p>
            <a:pPr algn="just">
              <a:lnSpc>
                <a:spcPts val="2000"/>
              </a:lnSpc>
            </a:pPr>
            <a:endParaRPr lang="en-US" sz="2000">
              <a:solidFill>
                <a:srgbClr val="13538A"/>
              </a:solidFill>
              <a:latin typeface="Arimo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2055303" y="6281985"/>
            <a:ext cx="845808" cy="2898871"/>
            <a:chOff x="0" y="0"/>
            <a:chExt cx="1127744" cy="3865161"/>
          </a:xfrm>
        </p:grpSpPr>
        <p:grpSp>
          <p:nvGrpSpPr>
            <p:cNvPr id="3" name="Group 3"/>
            <p:cNvGrpSpPr/>
            <p:nvPr/>
          </p:nvGrpSpPr>
          <p:grpSpPr>
            <a:xfrm rot="5400000">
              <a:off x="-807709" y="807709"/>
              <a:ext cx="2743161" cy="1127744"/>
              <a:chOff x="0" y="0"/>
              <a:chExt cx="10490033" cy="4699000"/>
            </a:xfrm>
          </p:grpSpPr>
          <p:sp>
            <p:nvSpPr>
              <p:cNvPr id="4" name="Freeform 4"/>
              <p:cNvSpPr/>
              <p:nvPr/>
            </p:nvSpPr>
            <p:spPr>
              <a:xfrm>
                <a:off x="327533" y="113538"/>
                <a:ext cx="9798645" cy="4568952"/>
              </a:xfrm>
              <a:custGeom>
                <a:avLst/>
                <a:gdLst/>
                <a:ahLst/>
                <a:cxnLst/>
                <a:rect l="l" t="t" r="r" b="b"/>
                <a:pathLst>
                  <a:path w="9798645" h="4568952">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13538A"/>
              </a:solidFill>
            </p:spPr>
          </p:sp>
        </p:grpSp>
        <p:grpSp>
          <p:nvGrpSpPr>
            <p:cNvPr id="5" name="Group 5"/>
            <p:cNvGrpSpPr/>
            <p:nvPr/>
          </p:nvGrpSpPr>
          <p:grpSpPr>
            <a:xfrm rot="5400000">
              <a:off x="-807709" y="1929709"/>
              <a:ext cx="2743161" cy="1127744"/>
              <a:chOff x="0" y="0"/>
              <a:chExt cx="10490033" cy="4699000"/>
            </a:xfrm>
          </p:grpSpPr>
          <p:sp>
            <p:nvSpPr>
              <p:cNvPr id="6" name="Freeform 6"/>
              <p:cNvSpPr/>
              <p:nvPr/>
            </p:nvSpPr>
            <p:spPr>
              <a:xfrm>
                <a:off x="327533" y="113538"/>
                <a:ext cx="9798645" cy="4568952"/>
              </a:xfrm>
              <a:custGeom>
                <a:avLst/>
                <a:gdLst/>
                <a:ahLst/>
                <a:cxnLst/>
                <a:rect l="l" t="t" r="r" b="b"/>
                <a:pathLst>
                  <a:path w="9798645" h="4568952">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13538A"/>
              </a:solidFill>
            </p:spPr>
          </p:sp>
        </p:grpSp>
      </p:grpSp>
      <p:grpSp>
        <p:nvGrpSpPr>
          <p:cNvPr id="7" name="Group 7"/>
          <p:cNvGrpSpPr/>
          <p:nvPr/>
        </p:nvGrpSpPr>
        <p:grpSpPr>
          <a:xfrm>
            <a:off x="9359495" y="7667624"/>
            <a:ext cx="2787466" cy="127593"/>
            <a:chOff x="0" y="0"/>
            <a:chExt cx="13444770" cy="635000"/>
          </a:xfrm>
        </p:grpSpPr>
        <p:sp>
          <p:nvSpPr>
            <p:cNvPr id="8" name="Freeform 8"/>
            <p:cNvSpPr/>
            <p:nvPr/>
          </p:nvSpPr>
          <p:spPr>
            <a:xfrm>
              <a:off x="-16002" y="212852"/>
              <a:ext cx="13476774" cy="209296"/>
            </a:xfrm>
            <a:custGeom>
              <a:avLst/>
              <a:gdLst/>
              <a:ahLst/>
              <a:cxnLst/>
              <a:rect l="l" t="t" r="r" b="b"/>
              <a:pathLst>
                <a:path w="13476774" h="209296">
                  <a:moveTo>
                    <a:pt x="13353965" y="9398"/>
                  </a:moveTo>
                  <a:lnTo>
                    <a:pt x="12348273" y="9398"/>
                  </a:lnTo>
                  <a:lnTo>
                    <a:pt x="9023458" y="9398"/>
                  </a:lnTo>
                  <a:lnTo>
                    <a:pt x="4989401" y="9398"/>
                  </a:lnTo>
                  <a:lnTo>
                    <a:pt x="1501292" y="9398"/>
                  </a:lnTo>
                  <a:cubicBezTo>
                    <a:pt x="937426" y="9398"/>
                    <a:pt x="381000" y="0"/>
                    <a:pt x="133350" y="9398"/>
                  </a:cubicBezTo>
                  <a:cubicBezTo>
                    <a:pt x="129794" y="9525"/>
                    <a:pt x="126365" y="9398"/>
                    <a:pt x="122809" y="9398"/>
                  </a:cubicBezTo>
                  <a:cubicBezTo>
                    <a:pt x="254" y="9398"/>
                    <a:pt x="0" y="199898"/>
                    <a:pt x="122809" y="199898"/>
                  </a:cubicBezTo>
                  <a:lnTo>
                    <a:pt x="1178464" y="199898"/>
                  </a:lnTo>
                  <a:lnTo>
                    <a:pt x="4503280" y="199898"/>
                  </a:lnTo>
                  <a:lnTo>
                    <a:pt x="8537336" y="199898"/>
                  </a:lnTo>
                  <a:lnTo>
                    <a:pt x="12025445" y="199898"/>
                  </a:lnTo>
                  <a:cubicBezTo>
                    <a:pt x="12589311" y="199898"/>
                    <a:pt x="13095774" y="209296"/>
                    <a:pt x="13343424" y="199898"/>
                  </a:cubicBezTo>
                  <a:cubicBezTo>
                    <a:pt x="13346981" y="199771"/>
                    <a:pt x="13350410" y="199898"/>
                    <a:pt x="13353965" y="199898"/>
                  </a:cubicBezTo>
                  <a:cubicBezTo>
                    <a:pt x="13476520" y="199898"/>
                    <a:pt x="13476774" y="9398"/>
                    <a:pt x="13353965" y="9398"/>
                  </a:cubicBezTo>
                  <a:close/>
                </a:path>
              </a:pathLst>
            </a:custGeom>
            <a:solidFill>
              <a:srgbClr val="13538A"/>
            </a:solidFill>
          </p:spPr>
        </p:sp>
      </p:grpSp>
      <p:grpSp>
        <p:nvGrpSpPr>
          <p:cNvPr id="9" name="Group 9"/>
          <p:cNvGrpSpPr/>
          <p:nvPr/>
        </p:nvGrpSpPr>
        <p:grpSpPr>
          <a:xfrm>
            <a:off x="7675444" y="6152186"/>
            <a:ext cx="3055622" cy="3106114"/>
            <a:chOff x="0" y="0"/>
            <a:chExt cx="4074162" cy="4141485"/>
          </a:xfrm>
        </p:grpSpPr>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12" r="812"/>
            <a:stretch>
              <a:fillRect/>
            </a:stretch>
          </p:blipFill>
          <p:spPr>
            <a:xfrm>
              <a:off x="0" y="0"/>
              <a:ext cx="4074162" cy="4141485"/>
            </a:xfrm>
            <a:prstGeom prst="rect">
              <a:avLst/>
            </a:prstGeom>
          </p:spPr>
        </p:pic>
        <p:sp>
          <p:nvSpPr>
            <p:cNvPr id="11" name="TextBox 11"/>
            <p:cNvSpPr txBox="1"/>
            <p:nvPr/>
          </p:nvSpPr>
          <p:spPr>
            <a:xfrm>
              <a:off x="434038" y="1596114"/>
              <a:ext cx="3206086" cy="844481"/>
            </a:xfrm>
            <a:prstGeom prst="rect">
              <a:avLst/>
            </a:prstGeom>
          </p:spPr>
          <p:txBody>
            <a:bodyPr lIns="0" tIns="0" rIns="0" bIns="0" rtlCol="0" anchor="t">
              <a:spAutoFit/>
            </a:bodyPr>
            <a:lstStyle/>
            <a:p>
              <a:pPr algn="ctr">
                <a:lnSpc>
                  <a:spcPts val="5484"/>
                </a:lnSpc>
              </a:pPr>
              <a:r>
                <a:rPr lang="en-US" sz="3656">
                  <a:solidFill>
                    <a:srgbClr val="FFFFFF"/>
                  </a:solidFill>
                  <a:latin typeface="Montserrat Classic"/>
                </a:rPr>
                <a:t>Backend</a:t>
              </a:r>
            </a:p>
          </p:txBody>
        </p:sp>
      </p:grpSp>
      <p:grpSp>
        <p:nvGrpSpPr>
          <p:cNvPr id="12" name="Group 12"/>
          <p:cNvGrpSpPr/>
          <p:nvPr/>
        </p:nvGrpSpPr>
        <p:grpSpPr>
          <a:xfrm rot="-10800000">
            <a:off x="6209514" y="4328593"/>
            <a:ext cx="2787466" cy="127593"/>
            <a:chOff x="0" y="0"/>
            <a:chExt cx="13444770" cy="635000"/>
          </a:xfrm>
        </p:grpSpPr>
        <p:sp>
          <p:nvSpPr>
            <p:cNvPr id="13" name="Freeform 13"/>
            <p:cNvSpPr/>
            <p:nvPr/>
          </p:nvSpPr>
          <p:spPr>
            <a:xfrm>
              <a:off x="-16002" y="212852"/>
              <a:ext cx="13476774" cy="209296"/>
            </a:xfrm>
            <a:custGeom>
              <a:avLst/>
              <a:gdLst/>
              <a:ahLst/>
              <a:cxnLst/>
              <a:rect l="l" t="t" r="r" b="b"/>
              <a:pathLst>
                <a:path w="13476774" h="209296">
                  <a:moveTo>
                    <a:pt x="13353965" y="9398"/>
                  </a:moveTo>
                  <a:lnTo>
                    <a:pt x="12348273" y="9398"/>
                  </a:lnTo>
                  <a:lnTo>
                    <a:pt x="9023458" y="9398"/>
                  </a:lnTo>
                  <a:lnTo>
                    <a:pt x="4989401" y="9398"/>
                  </a:lnTo>
                  <a:lnTo>
                    <a:pt x="1501292" y="9398"/>
                  </a:lnTo>
                  <a:cubicBezTo>
                    <a:pt x="937426" y="9398"/>
                    <a:pt x="381000" y="0"/>
                    <a:pt x="133350" y="9398"/>
                  </a:cubicBezTo>
                  <a:cubicBezTo>
                    <a:pt x="129794" y="9525"/>
                    <a:pt x="126365" y="9398"/>
                    <a:pt x="122809" y="9398"/>
                  </a:cubicBezTo>
                  <a:cubicBezTo>
                    <a:pt x="254" y="9398"/>
                    <a:pt x="0" y="199898"/>
                    <a:pt x="122809" y="199898"/>
                  </a:cubicBezTo>
                  <a:lnTo>
                    <a:pt x="1178464" y="199898"/>
                  </a:lnTo>
                  <a:lnTo>
                    <a:pt x="4503280" y="199898"/>
                  </a:lnTo>
                  <a:lnTo>
                    <a:pt x="8537336" y="199898"/>
                  </a:lnTo>
                  <a:lnTo>
                    <a:pt x="12025445" y="199898"/>
                  </a:lnTo>
                  <a:cubicBezTo>
                    <a:pt x="12589311" y="199898"/>
                    <a:pt x="13095774" y="209296"/>
                    <a:pt x="13343424" y="199898"/>
                  </a:cubicBezTo>
                  <a:cubicBezTo>
                    <a:pt x="13346981" y="199771"/>
                    <a:pt x="13350410" y="199898"/>
                    <a:pt x="13353965" y="199898"/>
                  </a:cubicBezTo>
                  <a:cubicBezTo>
                    <a:pt x="13476520" y="199898"/>
                    <a:pt x="13476774" y="9398"/>
                    <a:pt x="13353965" y="9398"/>
                  </a:cubicBezTo>
                  <a:close/>
                </a:path>
              </a:pathLst>
            </a:custGeom>
            <a:solidFill>
              <a:srgbClr val="13538A"/>
            </a:solidFill>
          </p:spPr>
        </p:sp>
      </p:grpSp>
      <p:grpSp>
        <p:nvGrpSpPr>
          <p:cNvPr id="14" name="Group 14"/>
          <p:cNvGrpSpPr/>
          <p:nvPr/>
        </p:nvGrpSpPr>
        <p:grpSpPr>
          <a:xfrm>
            <a:off x="7675444" y="2839333"/>
            <a:ext cx="3055622" cy="3106114"/>
            <a:chOff x="0" y="0"/>
            <a:chExt cx="4074162" cy="4141485"/>
          </a:xfrm>
        </p:grpSpPr>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12" r="812"/>
            <a:stretch>
              <a:fillRect/>
            </a:stretch>
          </p:blipFill>
          <p:spPr>
            <a:xfrm>
              <a:off x="0" y="0"/>
              <a:ext cx="4074162" cy="4141485"/>
            </a:xfrm>
            <a:prstGeom prst="rect">
              <a:avLst/>
            </a:prstGeom>
          </p:spPr>
        </p:pic>
        <p:sp>
          <p:nvSpPr>
            <p:cNvPr id="16" name="TextBox 16"/>
            <p:cNvSpPr txBox="1"/>
            <p:nvPr/>
          </p:nvSpPr>
          <p:spPr>
            <a:xfrm>
              <a:off x="434038" y="1596114"/>
              <a:ext cx="3206086" cy="844481"/>
            </a:xfrm>
            <a:prstGeom prst="rect">
              <a:avLst/>
            </a:prstGeom>
          </p:spPr>
          <p:txBody>
            <a:bodyPr lIns="0" tIns="0" rIns="0" bIns="0" rtlCol="0" anchor="t">
              <a:spAutoFit/>
            </a:bodyPr>
            <a:lstStyle/>
            <a:p>
              <a:pPr algn="ctr">
                <a:lnSpc>
                  <a:spcPts val="5484"/>
                </a:lnSpc>
              </a:pPr>
              <a:r>
                <a:rPr lang="en-US" sz="3656">
                  <a:solidFill>
                    <a:srgbClr val="FFFFFF"/>
                  </a:solidFill>
                  <a:latin typeface="Montserrat Classic"/>
                </a:rPr>
                <a:t>Frontend</a:t>
              </a:r>
            </a:p>
          </p:txBody>
        </p:sp>
      </p:grpSp>
      <p:grpSp>
        <p:nvGrpSpPr>
          <p:cNvPr id="17" name="Group 17"/>
          <p:cNvGrpSpPr/>
          <p:nvPr/>
        </p:nvGrpSpPr>
        <p:grpSpPr>
          <a:xfrm>
            <a:off x="5455364" y="2942954"/>
            <a:ext cx="845808" cy="2898871"/>
            <a:chOff x="0" y="0"/>
            <a:chExt cx="1127744" cy="3865161"/>
          </a:xfrm>
        </p:grpSpPr>
        <p:grpSp>
          <p:nvGrpSpPr>
            <p:cNvPr id="18" name="Group 18"/>
            <p:cNvGrpSpPr/>
            <p:nvPr/>
          </p:nvGrpSpPr>
          <p:grpSpPr>
            <a:xfrm rot="5400000">
              <a:off x="-807709" y="807709"/>
              <a:ext cx="2743161" cy="1127744"/>
              <a:chOff x="0" y="0"/>
              <a:chExt cx="10490033" cy="4699000"/>
            </a:xfrm>
          </p:grpSpPr>
          <p:sp>
            <p:nvSpPr>
              <p:cNvPr id="19" name="Freeform 19"/>
              <p:cNvSpPr/>
              <p:nvPr/>
            </p:nvSpPr>
            <p:spPr>
              <a:xfrm>
                <a:off x="327533" y="113538"/>
                <a:ext cx="9798645" cy="4568952"/>
              </a:xfrm>
              <a:custGeom>
                <a:avLst/>
                <a:gdLst/>
                <a:ahLst/>
                <a:cxnLst/>
                <a:rect l="l" t="t" r="r" b="b"/>
                <a:pathLst>
                  <a:path w="9798645" h="4568952">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13538A"/>
              </a:solidFill>
            </p:spPr>
          </p:sp>
        </p:grpSp>
        <p:grpSp>
          <p:nvGrpSpPr>
            <p:cNvPr id="20" name="Group 20"/>
            <p:cNvGrpSpPr/>
            <p:nvPr/>
          </p:nvGrpSpPr>
          <p:grpSpPr>
            <a:xfrm rot="5400000">
              <a:off x="-807709" y="1929709"/>
              <a:ext cx="2743161" cy="1127744"/>
              <a:chOff x="0" y="0"/>
              <a:chExt cx="10490033" cy="4699000"/>
            </a:xfrm>
          </p:grpSpPr>
          <p:sp>
            <p:nvSpPr>
              <p:cNvPr id="21" name="Freeform 21"/>
              <p:cNvSpPr/>
              <p:nvPr/>
            </p:nvSpPr>
            <p:spPr>
              <a:xfrm>
                <a:off x="327533" y="113538"/>
                <a:ext cx="9798645" cy="4568952"/>
              </a:xfrm>
              <a:custGeom>
                <a:avLst/>
                <a:gdLst/>
                <a:ahLst/>
                <a:cxnLst/>
                <a:rect l="l" t="t" r="r" b="b"/>
                <a:pathLst>
                  <a:path w="9798645" h="4568952">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13538A"/>
              </a:solidFill>
            </p:spPr>
          </p:sp>
        </p:grpSp>
      </p:gr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17687" y="-1190745"/>
            <a:ext cx="7291609" cy="5674197"/>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288272">
            <a:off x="-2306961" y="9413874"/>
            <a:ext cx="5385162" cy="3808778"/>
          </a:xfrm>
          <a:prstGeom prst="rect">
            <a:avLst/>
          </a:prstGeom>
        </p:spPr>
      </p:pic>
      <p:pic>
        <p:nvPicPr>
          <p:cNvPr id="24" name="Picture 24"/>
          <p:cNvPicPr>
            <a:picLocks noChangeAspect="1"/>
          </p:cNvPicPr>
          <p:nvPr/>
        </p:nvPicPr>
        <p:blipFill>
          <a:blip r:embed="rId8"/>
          <a:srcRect/>
          <a:stretch>
            <a:fillRect/>
          </a:stretch>
        </p:blipFill>
        <p:spPr>
          <a:xfrm>
            <a:off x="17131028" y="9051661"/>
            <a:ext cx="955456" cy="955456"/>
          </a:xfrm>
          <a:prstGeom prst="rect">
            <a:avLst/>
          </a:prstGeom>
        </p:spPr>
      </p:pic>
      <p:pic>
        <p:nvPicPr>
          <p:cNvPr id="25" name="Picture 2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71406" y="3767820"/>
            <a:ext cx="452917" cy="452917"/>
          </a:xfrm>
          <a:prstGeom prst="rect">
            <a:avLst/>
          </a:prstGeom>
        </p:spPr>
      </p:pic>
      <p:sp>
        <p:nvSpPr>
          <p:cNvPr id="26" name="TextBox 26"/>
          <p:cNvSpPr txBox="1"/>
          <p:nvPr/>
        </p:nvSpPr>
        <p:spPr>
          <a:xfrm>
            <a:off x="13171018" y="8742329"/>
            <a:ext cx="2983117" cy="362816"/>
          </a:xfrm>
          <a:prstGeom prst="rect">
            <a:avLst/>
          </a:prstGeom>
        </p:spPr>
        <p:txBody>
          <a:bodyPr lIns="0" tIns="0" rIns="0" bIns="0" rtlCol="0" anchor="t">
            <a:spAutoFit/>
          </a:bodyPr>
          <a:lstStyle/>
          <a:p>
            <a:pPr>
              <a:lnSpc>
                <a:spcPts val="3000"/>
              </a:lnSpc>
            </a:pPr>
            <a:r>
              <a:rPr lang="en-US" sz="2000">
                <a:solidFill>
                  <a:srgbClr val="FFFFFF"/>
                </a:solidFill>
                <a:latin typeface="Montserrat Classic"/>
              </a:rPr>
              <a:t>Host the new website</a:t>
            </a:r>
          </a:p>
        </p:txBody>
      </p:sp>
      <p:sp>
        <p:nvSpPr>
          <p:cNvPr id="27" name="TextBox 27"/>
          <p:cNvSpPr txBox="1"/>
          <p:nvPr/>
        </p:nvSpPr>
        <p:spPr>
          <a:xfrm>
            <a:off x="1028700" y="1154167"/>
            <a:ext cx="8115300" cy="844030"/>
          </a:xfrm>
          <a:prstGeom prst="rect">
            <a:avLst/>
          </a:prstGeom>
        </p:spPr>
        <p:txBody>
          <a:bodyPr lIns="0" tIns="0" rIns="0" bIns="0" rtlCol="0" anchor="t">
            <a:spAutoFit/>
          </a:bodyPr>
          <a:lstStyle/>
          <a:p>
            <a:pPr>
              <a:lnSpc>
                <a:spcPts val="6399"/>
              </a:lnSpc>
            </a:pPr>
            <a:r>
              <a:rPr lang="en-US" sz="6400">
                <a:solidFill>
                  <a:srgbClr val="F4F4F4"/>
                </a:solidFill>
                <a:latin typeface="Montserrat Classic Bold"/>
              </a:rPr>
              <a:t>Web development</a:t>
            </a:r>
          </a:p>
        </p:txBody>
      </p:sp>
      <p:sp>
        <p:nvSpPr>
          <p:cNvPr id="28" name="TextBox 28"/>
          <p:cNvSpPr txBox="1"/>
          <p:nvPr/>
        </p:nvSpPr>
        <p:spPr>
          <a:xfrm>
            <a:off x="13171018" y="7945330"/>
            <a:ext cx="4562032" cy="362816"/>
          </a:xfrm>
          <a:prstGeom prst="rect">
            <a:avLst/>
          </a:prstGeom>
        </p:spPr>
        <p:txBody>
          <a:bodyPr lIns="0" tIns="0" rIns="0" bIns="0" rtlCol="0" anchor="t">
            <a:spAutoFit/>
          </a:bodyPr>
          <a:lstStyle/>
          <a:p>
            <a:pPr>
              <a:lnSpc>
                <a:spcPts val="3000"/>
              </a:lnSpc>
            </a:pPr>
            <a:r>
              <a:rPr lang="en-US" sz="2000">
                <a:solidFill>
                  <a:srgbClr val="FFFFFF"/>
                </a:solidFill>
                <a:latin typeface="Montserrat Classic"/>
              </a:rPr>
              <a:t>Deploy Machine learning models</a:t>
            </a:r>
          </a:p>
        </p:txBody>
      </p:sp>
      <p:sp>
        <p:nvSpPr>
          <p:cNvPr id="29" name="TextBox 29"/>
          <p:cNvSpPr txBox="1"/>
          <p:nvPr/>
        </p:nvSpPr>
        <p:spPr>
          <a:xfrm>
            <a:off x="13171018" y="6935738"/>
            <a:ext cx="4135907" cy="735157"/>
          </a:xfrm>
          <a:prstGeom prst="rect">
            <a:avLst/>
          </a:prstGeom>
        </p:spPr>
        <p:txBody>
          <a:bodyPr lIns="0" tIns="0" rIns="0" bIns="0" rtlCol="0" anchor="t">
            <a:spAutoFit/>
          </a:bodyPr>
          <a:lstStyle/>
          <a:p>
            <a:pPr>
              <a:lnSpc>
                <a:spcPts val="3000"/>
              </a:lnSpc>
            </a:pPr>
            <a:r>
              <a:rPr lang="en-US" sz="2000">
                <a:solidFill>
                  <a:srgbClr val="FFFFFF"/>
                </a:solidFill>
                <a:latin typeface="Montserrat Classic"/>
              </a:rPr>
              <a:t>Integrate analysis from data visualization team</a:t>
            </a:r>
          </a:p>
        </p:txBody>
      </p:sp>
      <p:sp>
        <p:nvSpPr>
          <p:cNvPr id="30" name="TextBox 30"/>
          <p:cNvSpPr txBox="1"/>
          <p:nvPr/>
        </p:nvSpPr>
        <p:spPr>
          <a:xfrm>
            <a:off x="13171018" y="6090890"/>
            <a:ext cx="4135907" cy="735157"/>
          </a:xfrm>
          <a:prstGeom prst="rect">
            <a:avLst/>
          </a:prstGeom>
        </p:spPr>
        <p:txBody>
          <a:bodyPr lIns="0" tIns="0" rIns="0" bIns="0" rtlCol="0" anchor="t">
            <a:spAutoFit/>
          </a:bodyPr>
          <a:lstStyle/>
          <a:p>
            <a:pPr>
              <a:lnSpc>
                <a:spcPts val="3000"/>
              </a:lnSpc>
            </a:pPr>
            <a:r>
              <a:rPr lang="en-US" sz="2000">
                <a:solidFill>
                  <a:srgbClr val="FFFFFF"/>
                </a:solidFill>
                <a:latin typeface="Montserrat Classic"/>
              </a:rPr>
              <a:t>Subscription setup with two-factor authentication</a:t>
            </a:r>
          </a:p>
        </p:txBody>
      </p:sp>
      <p:sp>
        <p:nvSpPr>
          <p:cNvPr id="31" name="TextBox 31"/>
          <p:cNvSpPr txBox="1"/>
          <p:nvPr/>
        </p:nvSpPr>
        <p:spPr>
          <a:xfrm>
            <a:off x="1408076" y="2900149"/>
            <a:ext cx="3780938" cy="362816"/>
          </a:xfrm>
          <a:prstGeom prst="rect">
            <a:avLst/>
          </a:prstGeom>
        </p:spPr>
        <p:txBody>
          <a:bodyPr lIns="0" tIns="0" rIns="0" bIns="0" rtlCol="0" anchor="t">
            <a:spAutoFit/>
          </a:bodyPr>
          <a:lstStyle/>
          <a:p>
            <a:pPr algn="r">
              <a:lnSpc>
                <a:spcPts val="3000"/>
              </a:lnSpc>
            </a:pPr>
            <a:r>
              <a:rPr lang="en-US" sz="2000">
                <a:solidFill>
                  <a:srgbClr val="FFFFFF"/>
                </a:solidFill>
                <a:latin typeface="Montserrat Classic"/>
              </a:rPr>
              <a:t>Test and fix issues.</a:t>
            </a:r>
          </a:p>
        </p:txBody>
      </p:sp>
      <p:sp>
        <p:nvSpPr>
          <p:cNvPr id="32" name="TextBox 32"/>
          <p:cNvSpPr txBox="1"/>
          <p:nvPr/>
        </p:nvSpPr>
        <p:spPr>
          <a:xfrm>
            <a:off x="904875" y="3564788"/>
            <a:ext cx="4284140" cy="735157"/>
          </a:xfrm>
          <a:prstGeom prst="rect">
            <a:avLst/>
          </a:prstGeom>
        </p:spPr>
        <p:txBody>
          <a:bodyPr lIns="0" tIns="0" rIns="0" bIns="0" rtlCol="0" anchor="t">
            <a:spAutoFit/>
          </a:bodyPr>
          <a:lstStyle/>
          <a:p>
            <a:pPr algn="r">
              <a:lnSpc>
                <a:spcPts val="3000"/>
              </a:lnSpc>
            </a:pPr>
            <a:r>
              <a:rPr lang="en-US" sz="2000">
                <a:solidFill>
                  <a:srgbClr val="FFFFFF"/>
                </a:solidFill>
                <a:latin typeface="Montserrat Classic"/>
              </a:rPr>
              <a:t>Enhance UI | Homepage and Inner pages</a:t>
            </a:r>
          </a:p>
        </p:txBody>
      </p:sp>
      <p:sp>
        <p:nvSpPr>
          <p:cNvPr id="33" name="TextBox 33"/>
          <p:cNvSpPr txBox="1"/>
          <p:nvPr/>
        </p:nvSpPr>
        <p:spPr>
          <a:xfrm>
            <a:off x="904875" y="4409072"/>
            <a:ext cx="4284140" cy="735157"/>
          </a:xfrm>
          <a:prstGeom prst="rect">
            <a:avLst/>
          </a:prstGeom>
        </p:spPr>
        <p:txBody>
          <a:bodyPr lIns="0" tIns="0" rIns="0" bIns="0" rtlCol="0" anchor="t">
            <a:spAutoFit/>
          </a:bodyPr>
          <a:lstStyle/>
          <a:p>
            <a:pPr algn="r">
              <a:lnSpc>
                <a:spcPts val="3000"/>
              </a:lnSpc>
            </a:pPr>
            <a:r>
              <a:rPr lang="en-US" sz="2000">
                <a:solidFill>
                  <a:srgbClr val="FFFFFF"/>
                </a:solidFill>
                <a:latin typeface="Montserrat Classic"/>
              </a:rPr>
              <a:t>Dashboards for tableau and  live machine learning models</a:t>
            </a:r>
          </a:p>
        </p:txBody>
      </p:sp>
      <p:sp>
        <p:nvSpPr>
          <p:cNvPr id="34" name="TextBox 34"/>
          <p:cNvSpPr txBox="1"/>
          <p:nvPr/>
        </p:nvSpPr>
        <p:spPr>
          <a:xfrm>
            <a:off x="904875" y="5266649"/>
            <a:ext cx="4284140" cy="735157"/>
          </a:xfrm>
          <a:prstGeom prst="rect">
            <a:avLst/>
          </a:prstGeom>
        </p:spPr>
        <p:txBody>
          <a:bodyPr lIns="0" tIns="0" rIns="0" bIns="0" rtlCol="0" anchor="t">
            <a:spAutoFit/>
          </a:bodyPr>
          <a:lstStyle/>
          <a:p>
            <a:pPr algn="r">
              <a:lnSpc>
                <a:spcPts val="3000"/>
              </a:lnSpc>
            </a:pPr>
            <a:r>
              <a:rPr lang="en-US" sz="2000">
                <a:solidFill>
                  <a:srgbClr val="FFFFFF"/>
                </a:solidFill>
                <a:latin typeface="Montserrat Classic"/>
              </a:rPr>
              <a:t>Create Form for subscription and contact us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2" name="Group 2"/>
          <p:cNvGrpSpPr/>
          <p:nvPr/>
        </p:nvGrpSpPr>
        <p:grpSpPr>
          <a:xfrm>
            <a:off x="1943101" y="1028700"/>
            <a:ext cx="215694" cy="8248650"/>
            <a:chOff x="0" y="0"/>
            <a:chExt cx="287592" cy="10998200"/>
          </a:xfrm>
        </p:grpSpPr>
        <p:sp>
          <p:nvSpPr>
            <p:cNvPr id="3" name="AutoShape 3"/>
            <p:cNvSpPr/>
            <p:nvPr/>
          </p:nvSpPr>
          <p:spPr>
            <a:xfrm>
              <a:off x="128945" y="0"/>
              <a:ext cx="29702" cy="10998200"/>
            </a:xfrm>
            <a:prstGeom prst="rect">
              <a:avLst/>
            </a:prstGeom>
            <a:solidFill>
              <a:srgbClr val="123282"/>
            </a:solidFill>
          </p:spPr>
        </p:sp>
        <p:sp>
          <p:nvSpPr>
            <p:cNvPr id="4" name="AutoShape 4"/>
            <p:cNvSpPr/>
            <p:nvPr/>
          </p:nvSpPr>
          <p:spPr>
            <a:xfrm rot="-5400000">
              <a:off x="-163533" y="163533"/>
              <a:ext cx="614658" cy="287592"/>
            </a:xfrm>
            <a:prstGeom prst="rect">
              <a:avLst/>
            </a:prstGeom>
            <a:solidFill>
              <a:srgbClr val="123282"/>
            </a:solidFill>
          </p:spPr>
        </p:sp>
      </p:grpSp>
      <p:grpSp>
        <p:nvGrpSpPr>
          <p:cNvPr id="5" name="Group 5"/>
          <p:cNvGrpSpPr/>
          <p:nvPr/>
        </p:nvGrpSpPr>
        <p:grpSpPr>
          <a:xfrm rot="-10800000">
            <a:off x="16129205" y="1028700"/>
            <a:ext cx="215694" cy="8248650"/>
            <a:chOff x="0" y="0"/>
            <a:chExt cx="287592" cy="10998200"/>
          </a:xfrm>
        </p:grpSpPr>
        <p:sp>
          <p:nvSpPr>
            <p:cNvPr id="6" name="AutoShape 6"/>
            <p:cNvSpPr/>
            <p:nvPr/>
          </p:nvSpPr>
          <p:spPr>
            <a:xfrm>
              <a:off x="128945" y="0"/>
              <a:ext cx="29702" cy="10998200"/>
            </a:xfrm>
            <a:prstGeom prst="rect">
              <a:avLst/>
            </a:prstGeom>
            <a:solidFill>
              <a:srgbClr val="123282"/>
            </a:solidFill>
          </p:spPr>
        </p:sp>
        <p:sp>
          <p:nvSpPr>
            <p:cNvPr id="7" name="AutoShape 7"/>
            <p:cNvSpPr/>
            <p:nvPr/>
          </p:nvSpPr>
          <p:spPr>
            <a:xfrm rot="-5400000">
              <a:off x="-163533" y="163533"/>
              <a:ext cx="614658" cy="287592"/>
            </a:xfrm>
            <a:prstGeom prst="rect">
              <a:avLst/>
            </a:prstGeom>
            <a:solidFill>
              <a:srgbClr val="123282"/>
            </a:solidFill>
          </p:spPr>
        </p:sp>
      </p:grpSp>
      <p:pic>
        <p:nvPicPr>
          <p:cNvPr id="8" name="Picture 8"/>
          <p:cNvPicPr>
            <a:picLocks noChangeAspect="1"/>
          </p:cNvPicPr>
          <p:nvPr/>
        </p:nvPicPr>
        <p:blipFill>
          <a:blip r:embed="rId2"/>
          <a:srcRect/>
          <a:stretch>
            <a:fillRect/>
          </a:stretch>
        </p:blipFill>
        <p:spPr>
          <a:xfrm>
            <a:off x="17131028" y="9051661"/>
            <a:ext cx="955456" cy="955456"/>
          </a:xfrm>
          <a:prstGeom prst="rect">
            <a:avLst/>
          </a:prstGeom>
        </p:spPr>
      </p:pic>
      <p:pic>
        <p:nvPicPr>
          <p:cNvPr id="9" name="Picture 9"/>
          <p:cNvPicPr>
            <a:picLocks noChangeAspect="1"/>
          </p:cNvPicPr>
          <p:nvPr/>
        </p:nvPicPr>
        <p:blipFill>
          <a:blip r:embed="rId3"/>
          <a:srcRect l="3259" r="3259"/>
          <a:stretch>
            <a:fillRect/>
          </a:stretch>
        </p:blipFill>
        <p:spPr>
          <a:xfrm>
            <a:off x="2384630" y="1028700"/>
            <a:ext cx="5677196" cy="8248650"/>
          </a:xfrm>
          <a:prstGeom prst="rect">
            <a:avLst/>
          </a:prstGeom>
        </p:spPr>
      </p:pic>
      <p:pic>
        <p:nvPicPr>
          <p:cNvPr id="10" name="Picture 10"/>
          <p:cNvPicPr>
            <a:picLocks noChangeAspect="1"/>
          </p:cNvPicPr>
          <p:nvPr/>
        </p:nvPicPr>
        <p:blipFill>
          <a:blip r:embed="rId4"/>
          <a:srcRect t="11279" r="1462" b="6634"/>
          <a:stretch>
            <a:fillRect/>
          </a:stretch>
        </p:blipFill>
        <p:spPr>
          <a:xfrm>
            <a:off x="10526629" y="361950"/>
            <a:ext cx="5334943" cy="2799046"/>
          </a:xfrm>
          <a:prstGeom prst="rect">
            <a:avLst/>
          </a:prstGeom>
        </p:spPr>
      </p:pic>
      <p:pic>
        <p:nvPicPr>
          <p:cNvPr id="11" name="Picture 11"/>
          <p:cNvPicPr>
            <a:picLocks noChangeAspect="1"/>
          </p:cNvPicPr>
          <p:nvPr/>
        </p:nvPicPr>
        <p:blipFill>
          <a:blip r:embed="rId5"/>
          <a:srcRect t="22587" r="2565" b="13973"/>
          <a:stretch>
            <a:fillRect/>
          </a:stretch>
        </p:blipFill>
        <p:spPr>
          <a:xfrm>
            <a:off x="10526629" y="3152755"/>
            <a:ext cx="5287424" cy="2168843"/>
          </a:xfrm>
          <a:prstGeom prst="rect">
            <a:avLst/>
          </a:prstGeom>
        </p:spPr>
      </p:pic>
      <p:pic>
        <p:nvPicPr>
          <p:cNvPr id="12" name="Picture 12"/>
          <p:cNvPicPr>
            <a:picLocks noChangeAspect="1"/>
          </p:cNvPicPr>
          <p:nvPr/>
        </p:nvPicPr>
        <p:blipFill>
          <a:blip r:embed="rId6"/>
          <a:srcRect t="19670" r="2130" b="6533"/>
          <a:stretch>
            <a:fillRect/>
          </a:stretch>
        </p:blipFill>
        <p:spPr>
          <a:xfrm>
            <a:off x="10526629" y="5305115"/>
            <a:ext cx="5287424" cy="2511734"/>
          </a:xfrm>
          <a:prstGeom prst="rect">
            <a:avLst/>
          </a:prstGeom>
        </p:spPr>
      </p:pic>
      <p:pic>
        <p:nvPicPr>
          <p:cNvPr id="13" name="Picture 13"/>
          <p:cNvPicPr>
            <a:picLocks noChangeAspect="1"/>
          </p:cNvPicPr>
          <p:nvPr/>
        </p:nvPicPr>
        <p:blipFill>
          <a:blip r:embed="rId7"/>
          <a:srcRect t="34815" r="1919" b="5657"/>
          <a:stretch>
            <a:fillRect/>
          </a:stretch>
        </p:blipFill>
        <p:spPr>
          <a:xfrm>
            <a:off x="10526629" y="7797799"/>
            <a:ext cx="5287424" cy="2021693"/>
          </a:xfrm>
          <a:prstGeom prst="rect">
            <a:avLst/>
          </a:prstGeom>
        </p:spPr>
      </p:pic>
      <p:sp>
        <p:nvSpPr>
          <p:cNvPr id="14" name="TextBox 14"/>
          <p:cNvSpPr txBox="1"/>
          <p:nvPr/>
        </p:nvSpPr>
        <p:spPr>
          <a:xfrm rot="-5400000">
            <a:off x="-645102" y="3319244"/>
            <a:ext cx="4223906" cy="723902"/>
          </a:xfrm>
          <a:prstGeom prst="rect">
            <a:avLst/>
          </a:prstGeom>
        </p:spPr>
        <p:txBody>
          <a:bodyPr lIns="0" tIns="0" rIns="0" bIns="0" rtlCol="0" anchor="t">
            <a:spAutoFit/>
          </a:bodyPr>
          <a:lstStyle/>
          <a:p>
            <a:pPr algn="r">
              <a:lnSpc>
                <a:spcPts val="5999"/>
              </a:lnSpc>
            </a:pPr>
            <a:r>
              <a:rPr lang="en-US" sz="3999">
                <a:solidFill>
                  <a:srgbClr val="FFFFFF"/>
                </a:solidFill>
                <a:latin typeface="Montserrat Classic Bold"/>
              </a:rPr>
              <a:t>Before</a:t>
            </a:r>
          </a:p>
        </p:txBody>
      </p:sp>
      <p:sp>
        <p:nvSpPr>
          <p:cNvPr id="15" name="TextBox 15"/>
          <p:cNvSpPr txBox="1"/>
          <p:nvPr/>
        </p:nvSpPr>
        <p:spPr>
          <a:xfrm rot="5400000">
            <a:off x="14709196" y="6258006"/>
            <a:ext cx="4223906" cy="723902"/>
          </a:xfrm>
          <a:prstGeom prst="rect">
            <a:avLst/>
          </a:prstGeom>
        </p:spPr>
        <p:txBody>
          <a:bodyPr lIns="0" tIns="0" rIns="0" bIns="0" rtlCol="0" anchor="t">
            <a:spAutoFit/>
          </a:bodyPr>
          <a:lstStyle/>
          <a:p>
            <a:pPr algn="r">
              <a:lnSpc>
                <a:spcPts val="5999"/>
              </a:lnSpc>
            </a:pPr>
            <a:r>
              <a:rPr lang="en-US" sz="3999">
                <a:solidFill>
                  <a:srgbClr val="FFFFFF"/>
                </a:solidFill>
                <a:latin typeface="Montserrat Classic Bold"/>
              </a:rPr>
              <a:t>After</a:t>
            </a:r>
          </a:p>
        </p:txBody>
      </p:sp>
      <p:pic>
        <p:nvPicPr>
          <p:cNvPr id="16" name="Picture 1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935925" y="5019989"/>
            <a:ext cx="606651" cy="5702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073"/>
          <a:stretch>
            <a:fillRect/>
          </a:stretch>
        </p:blipFill>
        <p:spPr>
          <a:xfrm>
            <a:off x="-3902192" y="6918616"/>
            <a:ext cx="15262530" cy="347132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03886" y="6238238"/>
            <a:ext cx="13928912" cy="11320407"/>
          </a:xfrm>
          <a:prstGeom prst="rect">
            <a:avLst/>
          </a:prstGeom>
        </p:spPr>
      </p:pic>
      <p:sp>
        <p:nvSpPr>
          <p:cNvPr id="4" name="TextBox 4"/>
          <p:cNvSpPr txBox="1"/>
          <p:nvPr/>
        </p:nvSpPr>
        <p:spPr>
          <a:xfrm>
            <a:off x="3853313" y="4371975"/>
            <a:ext cx="10581374" cy="1533525"/>
          </a:xfrm>
          <a:prstGeom prst="rect">
            <a:avLst/>
          </a:prstGeom>
        </p:spPr>
        <p:txBody>
          <a:bodyPr lIns="0" tIns="0" rIns="0" bIns="0" rtlCol="0" anchor="t">
            <a:spAutoFit/>
          </a:bodyPr>
          <a:lstStyle/>
          <a:p>
            <a:pPr marL="0" lvl="0" indent="0" algn="ctr">
              <a:lnSpc>
                <a:spcPts val="12000"/>
              </a:lnSpc>
              <a:spcBef>
                <a:spcPct val="0"/>
              </a:spcBef>
            </a:pPr>
            <a:r>
              <a:rPr lang="en-US" sz="10000" u="none">
                <a:solidFill>
                  <a:srgbClr val="FFFFFF"/>
                </a:solidFill>
                <a:latin typeface="Montserrat Classic"/>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575682"/>
            <a:ext cx="7736261" cy="6755161"/>
            <a:chOff x="0" y="0"/>
            <a:chExt cx="1977428" cy="1726654"/>
          </a:xfrm>
        </p:grpSpPr>
        <p:sp>
          <p:nvSpPr>
            <p:cNvPr id="3" name="Freeform 3"/>
            <p:cNvSpPr/>
            <p:nvPr/>
          </p:nvSpPr>
          <p:spPr>
            <a:xfrm>
              <a:off x="0" y="0"/>
              <a:ext cx="1977428" cy="1726654"/>
            </a:xfrm>
            <a:custGeom>
              <a:avLst/>
              <a:gdLst/>
              <a:ahLst/>
              <a:cxnLst/>
              <a:rect l="l" t="t" r="r" b="b"/>
              <a:pathLst>
                <a:path w="1977428" h="1726654">
                  <a:moveTo>
                    <a:pt x="1852968" y="1726654"/>
                  </a:moveTo>
                  <a:lnTo>
                    <a:pt x="124460" y="1726654"/>
                  </a:lnTo>
                  <a:cubicBezTo>
                    <a:pt x="55880" y="1726654"/>
                    <a:pt x="0" y="1670774"/>
                    <a:pt x="0" y="1602194"/>
                  </a:cubicBezTo>
                  <a:lnTo>
                    <a:pt x="0" y="124460"/>
                  </a:lnTo>
                  <a:cubicBezTo>
                    <a:pt x="0" y="55880"/>
                    <a:pt x="55880" y="0"/>
                    <a:pt x="124460" y="0"/>
                  </a:cubicBezTo>
                  <a:lnTo>
                    <a:pt x="1852968" y="0"/>
                  </a:lnTo>
                  <a:cubicBezTo>
                    <a:pt x="1921548" y="0"/>
                    <a:pt x="1977428" y="55880"/>
                    <a:pt x="1977428" y="124460"/>
                  </a:cubicBezTo>
                  <a:lnTo>
                    <a:pt x="1977428" y="1602194"/>
                  </a:lnTo>
                  <a:cubicBezTo>
                    <a:pt x="1977428" y="1670774"/>
                    <a:pt x="1921548" y="1726654"/>
                    <a:pt x="1852968" y="1726654"/>
                  </a:cubicBezTo>
                  <a:close/>
                </a:path>
              </a:pathLst>
            </a:custGeom>
            <a:solidFill>
              <a:srgbClr val="FFFFFF"/>
            </a:solidFill>
          </p:spPr>
        </p:sp>
      </p:grpSp>
      <p:grpSp>
        <p:nvGrpSpPr>
          <p:cNvPr id="4" name="Group 4"/>
          <p:cNvGrpSpPr/>
          <p:nvPr/>
        </p:nvGrpSpPr>
        <p:grpSpPr>
          <a:xfrm>
            <a:off x="9313986" y="3340736"/>
            <a:ext cx="7736261" cy="3139226"/>
            <a:chOff x="0" y="0"/>
            <a:chExt cx="1977428" cy="802402"/>
          </a:xfrm>
        </p:grpSpPr>
        <p:sp>
          <p:nvSpPr>
            <p:cNvPr id="5" name="Freeform 5"/>
            <p:cNvSpPr/>
            <p:nvPr/>
          </p:nvSpPr>
          <p:spPr>
            <a:xfrm>
              <a:off x="0" y="0"/>
              <a:ext cx="1977428" cy="802402"/>
            </a:xfrm>
            <a:custGeom>
              <a:avLst/>
              <a:gdLst/>
              <a:ahLst/>
              <a:cxnLst/>
              <a:rect l="l" t="t" r="r" b="b"/>
              <a:pathLst>
                <a:path w="1977428" h="802402">
                  <a:moveTo>
                    <a:pt x="1852968" y="802402"/>
                  </a:moveTo>
                  <a:lnTo>
                    <a:pt x="124460" y="802402"/>
                  </a:lnTo>
                  <a:cubicBezTo>
                    <a:pt x="55880" y="802402"/>
                    <a:pt x="0" y="746522"/>
                    <a:pt x="0" y="677942"/>
                  </a:cubicBezTo>
                  <a:lnTo>
                    <a:pt x="0" y="124460"/>
                  </a:lnTo>
                  <a:cubicBezTo>
                    <a:pt x="0" y="55880"/>
                    <a:pt x="55880" y="0"/>
                    <a:pt x="124460" y="0"/>
                  </a:cubicBezTo>
                  <a:lnTo>
                    <a:pt x="1852968" y="0"/>
                  </a:lnTo>
                  <a:cubicBezTo>
                    <a:pt x="1921548" y="0"/>
                    <a:pt x="1977428" y="55880"/>
                    <a:pt x="1977428" y="124460"/>
                  </a:cubicBezTo>
                  <a:lnTo>
                    <a:pt x="1977428" y="677942"/>
                  </a:lnTo>
                  <a:cubicBezTo>
                    <a:pt x="1977428" y="746522"/>
                    <a:pt x="1921548" y="802402"/>
                    <a:pt x="1852968" y="802402"/>
                  </a:cubicBezTo>
                  <a:close/>
                </a:path>
              </a:pathLst>
            </a:custGeom>
            <a:solidFill>
              <a:srgbClr val="FFFFFF"/>
            </a:solidFill>
          </p:spPr>
        </p:sp>
      </p:grpSp>
      <p:sp>
        <p:nvSpPr>
          <p:cNvPr id="6" name="TextBox 6"/>
          <p:cNvSpPr txBox="1"/>
          <p:nvPr/>
        </p:nvSpPr>
        <p:spPr>
          <a:xfrm>
            <a:off x="9589714" y="3793596"/>
            <a:ext cx="7184804" cy="2121477"/>
          </a:xfrm>
          <a:prstGeom prst="rect">
            <a:avLst/>
          </a:prstGeom>
        </p:spPr>
        <p:txBody>
          <a:bodyPr lIns="0" tIns="0" rIns="0" bIns="0" rtlCol="0" anchor="t">
            <a:spAutoFit/>
          </a:bodyPr>
          <a:lstStyle/>
          <a:p>
            <a:pPr>
              <a:lnSpc>
                <a:spcPts val="3360"/>
              </a:lnSpc>
            </a:pPr>
            <a:r>
              <a:rPr lang="en-US" sz="2800">
                <a:solidFill>
                  <a:srgbClr val="13538A"/>
                </a:solidFill>
                <a:latin typeface="Montserrat Classic Bold"/>
              </a:rPr>
              <a:t>International recognition of Geelong as ‘a clever and creative city-region that is forward looking, enterprising and adaptive, and cares for its people and environment’ by 2047.</a:t>
            </a: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246335">
            <a:off x="13636970" y="5405663"/>
            <a:ext cx="8899029" cy="694124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01560" y="-2260530"/>
            <a:ext cx="6500668" cy="5283270"/>
          </a:xfrm>
          <a:prstGeom prst="rect">
            <a:avLst/>
          </a:prstGeom>
        </p:spPr>
      </p:pic>
      <p:grpSp>
        <p:nvGrpSpPr>
          <p:cNvPr id="9" name="Group 9"/>
          <p:cNvGrpSpPr/>
          <p:nvPr/>
        </p:nvGrpSpPr>
        <p:grpSpPr>
          <a:xfrm>
            <a:off x="9313986" y="7421661"/>
            <a:ext cx="5716642" cy="1909182"/>
            <a:chOff x="0" y="0"/>
            <a:chExt cx="1977428" cy="660400"/>
          </a:xfrm>
        </p:grpSpPr>
        <p:sp>
          <p:nvSpPr>
            <p:cNvPr id="10" name="Freeform 10"/>
            <p:cNvSpPr/>
            <p:nvPr/>
          </p:nvSpPr>
          <p:spPr>
            <a:xfrm>
              <a:off x="0" y="0"/>
              <a:ext cx="1977428" cy="660400"/>
            </a:xfrm>
            <a:custGeom>
              <a:avLst/>
              <a:gdLst/>
              <a:ahLst/>
              <a:cxnLst/>
              <a:rect l="l" t="t" r="r" b="b"/>
              <a:pathLst>
                <a:path w="1977428" h="660400">
                  <a:moveTo>
                    <a:pt x="1852968" y="660400"/>
                  </a:moveTo>
                  <a:lnTo>
                    <a:pt x="124460" y="660400"/>
                  </a:lnTo>
                  <a:cubicBezTo>
                    <a:pt x="55880" y="660400"/>
                    <a:pt x="0" y="604520"/>
                    <a:pt x="0" y="535940"/>
                  </a:cubicBezTo>
                  <a:lnTo>
                    <a:pt x="0" y="124460"/>
                  </a:lnTo>
                  <a:cubicBezTo>
                    <a:pt x="0" y="55880"/>
                    <a:pt x="55880" y="0"/>
                    <a:pt x="124460" y="0"/>
                  </a:cubicBezTo>
                  <a:lnTo>
                    <a:pt x="1852968" y="0"/>
                  </a:lnTo>
                  <a:cubicBezTo>
                    <a:pt x="1921548" y="0"/>
                    <a:pt x="1977428" y="55880"/>
                    <a:pt x="1977428" y="124460"/>
                  </a:cubicBezTo>
                  <a:lnTo>
                    <a:pt x="1977428" y="535940"/>
                  </a:lnTo>
                  <a:cubicBezTo>
                    <a:pt x="1977428" y="604520"/>
                    <a:pt x="1921548" y="660400"/>
                    <a:pt x="1852968" y="660400"/>
                  </a:cubicBezTo>
                  <a:close/>
                </a:path>
              </a:pathLst>
            </a:custGeom>
            <a:solidFill>
              <a:srgbClr val="FFFFFF"/>
            </a:solidFill>
          </p:spPr>
        </p:sp>
      </p:grpSp>
      <p:pic>
        <p:nvPicPr>
          <p:cNvPr id="11" name="Picture 11"/>
          <p:cNvPicPr>
            <a:picLocks noChangeAspect="1"/>
          </p:cNvPicPr>
          <p:nvPr/>
        </p:nvPicPr>
        <p:blipFill>
          <a:blip r:embed="rId6"/>
          <a:srcRect/>
          <a:stretch>
            <a:fillRect/>
          </a:stretch>
        </p:blipFill>
        <p:spPr>
          <a:xfrm>
            <a:off x="17131028" y="9051661"/>
            <a:ext cx="955456" cy="955456"/>
          </a:xfrm>
          <a:prstGeom prst="rect">
            <a:avLst/>
          </a:prstGeom>
        </p:spPr>
      </p:pic>
      <p:sp>
        <p:nvSpPr>
          <p:cNvPr id="12" name="TextBox 12"/>
          <p:cNvSpPr txBox="1"/>
          <p:nvPr/>
        </p:nvSpPr>
        <p:spPr>
          <a:xfrm>
            <a:off x="1028700" y="1028700"/>
            <a:ext cx="7736261" cy="969818"/>
          </a:xfrm>
          <a:prstGeom prst="rect">
            <a:avLst/>
          </a:prstGeom>
        </p:spPr>
        <p:txBody>
          <a:bodyPr lIns="0" tIns="0" rIns="0" bIns="0" rtlCol="0" anchor="t">
            <a:spAutoFit/>
          </a:bodyPr>
          <a:lstStyle/>
          <a:p>
            <a:pPr marL="0" lvl="0" indent="0">
              <a:lnSpc>
                <a:spcPts val="7680"/>
              </a:lnSpc>
              <a:spcBef>
                <a:spcPct val="0"/>
              </a:spcBef>
            </a:pPr>
            <a:r>
              <a:rPr lang="en-US" sz="6400">
                <a:solidFill>
                  <a:srgbClr val="FFFFFF"/>
                </a:solidFill>
                <a:latin typeface="Montserrat Classic Bold"/>
              </a:rPr>
              <a:t>Project Overview</a:t>
            </a:r>
          </a:p>
        </p:txBody>
      </p:sp>
      <p:sp>
        <p:nvSpPr>
          <p:cNvPr id="13" name="TextBox 13"/>
          <p:cNvSpPr txBox="1"/>
          <p:nvPr/>
        </p:nvSpPr>
        <p:spPr>
          <a:xfrm>
            <a:off x="9313986" y="2575682"/>
            <a:ext cx="1997938" cy="510886"/>
          </a:xfrm>
          <a:prstGeom prst="rect">
            <a:avLst/>
          </a:prstGeom>
        </p:spPr>
        <p:txBody>
          <a:bodyPr lIns="0" tIns="0" rIns="0" bIns="0" rtlCol="0" anchor="t">
            <a:spAutoFit/>
          </a:bodyPr>
          <a:lstStyle/>
          <a:p>
            <a:pPr marL="0" lvl="0" indent="0">
              <a:lnSpc>
                <a:spcPts val="4080"/>
              </a:lnSpc>
              <a:spcBef>
                <a:spcPct val="0"/>
              </a:spcBef>
            </a:pPr>
            <a:r>
              <a:rPr lang="en-US" sz="3400">
                <a:solidFill>
                  <a:srgbClr val="FFFFFF"/>
                </a:solidFill>
                <a:latin typeface="Montserrat Classic Bold"/>
              </a:rPr>
              <a:t>Aim</a:t>
            </a:r>
          </a:p>
        </p:txBody>
      </p:sp>
      <p:sp>
        <p:nvSpPr>
          <p:cNvPr id="14" name="TextBox 14"/>
          <p:cNvSpPr txBox="1"/>
          <p:nvPr/>
        </p:nvSpPr>
        <p:spPr>
          <a:xfrm>
            <a:off x="1658864" y="3131265"/>
            <a:ext cx="6533083" cy="5863070"/>
          </a:xfrm>
          <a:prstGeom prst="rect">
            <a:avLst/>
          </a:prstGeom>
        </p:spPr>
        <p:txBody>
          <a:bodyPr lIns="0" tIns="0" rIns="0" bIns="0" rtlCol="0" anchor="t">
            <a:spAutoFit/>
          </a:bodyPr>
          <a:lstStyle/>
          <a:p>
            <a:pPr>
              <a:lnSpc>
                <a:spcPts val="3600"/>
              </a:lnSpc>
            </a:pPr>
            <a:r>
              <a:rPr lang="en-US" sz="3000">
                <a:solidFill>
                  <a:srgbClr val="13538A"/>
                </a:solidFill>
                <a:latin typeface="Montserrat Classic Bold"/>
              </a:rPr>
              <a:t>In 2015 Geelong City launched their Digital Geelong Strategy which aimed to guide the city efforts in becoming a clever and creative city region. ​</a:t>
            </a:r>
          </a:p>
          <a:p>
            <a:pPr>
              <a:lnSpc>
                <a:spcPts val="3600"/>
              </a:lnSpc>
            </a:pPr>
            <a:r>
              <a:rPr lang="en-US" sz="3000">
                <a:solidFill>
                  <a:srgbClr val="13538A"/>
                </a:solidFill>
                <a:latin typeface="Montserrat Classic Bold"/>
              </a:rPr>
              <a:t>​</a:t>
            </a:r>
          </a:p>
          <a:p>
            <a:pPr>
              <a:lnSpc>
                <a:spcPts val="3600"/>
              </a:lnSpc>
            </a:pPr>
            <a:r>
              <a:rPr lang="en-US" sz="3000">
                <a:solidFill>
                  <a:srgbClr val="13538A"/>
                </a:solidFill>
                <a:latin typeface="Montserrat Classic Bold"/>
              </a:rPr>
              <a:t>We will work with a representative from Geelong City Council to build and develop smart city initiatives, functioning as a melting pot for ideas and their rapid development.</a:t>
            </a:r>
          </a:p>
          <a:p>
            <a:pPr marL="0" lvl="0" indent="0">
              <a:lnSpc>
                <a:spcPts val="3600"/>
              </a:lnSpc>
              <a:spcBef>
                <a:spcPct val="0"/>
              </a:spcBef>
            </a:pPr>
            <a:endParaRPr lang="en-US" sz="3000">
              <a:solidFill>
                <a:srgbClr val="13538A"/>
              </a:solidFill>
              <a:latin typeface="Montserrat Classic Bold"/>
            </a:endParaRPr>
          </a:p>
        </p:txBody>
      </p:sp>
      <p:sp>
        <p:nvSpPr>
          <p:cNvPr id="15" name="TextBox 15"/>
          <p:cNvSpPr txBox="1"/>
          <p:nvPr/>
        </p:nvSpPr>
        <p:spPr>
          <a:xfrm>
            <a:off x="9313986" y="6704500"/>
            <a:ext cx="3229238" cy="510886"/>
          </a:xfrm>
          <a:prstGeom prst="rect">
            <a:avLst/>
          </a:prstGeom>
        </p:spPr>
        <p:txBody>
          <a:bodyPr lIns="0" tIns="0" rIns="0" bIns="0" rtlCol="0" anchor="t">
            <a:spAutoFit/>
          </a:bodyPr>
          <a:lstStyle/>
          <a:p>
            <a:pPr marL="0" lvl="0" indent="0">
              <a:lnSpc>
                <a:spcPts val="4080"/>
              </a:lnSpc>
              <a:spcBef>
                <a:spcPct val="0"/>
              </a:spcBef>
            </a:pPr>
            <a:r>
              <a:rPr lang="en-US" sz="3400">
                <a:solidFill>
                  <a:srgbClr val="FFFFFF"/>
                </a:solidFill>
                <a:latin typeface="Montserrat Classic Bold"/>
              </a:rPr>
              <a:t>Sub-team</a:t>
            </a:r>
          </a:p>
        </p:txBody>
      </p:sp>
      <p:sp>
        <p:nvSpPr>
          <p:cNvPr id="16" name="TextBox 16"/>
          <p:cNvSpPr txBox="1"/>
          <p:nvPr/>
        </p:nvSpPr>
        <p:spPr>
          <a:xfrm>
            <a:off x="9589714" y="7691318"/>
            <a:ext cx="5000989" cy="1360343"/>
          </a:xfrm>
          <a:prstGeom prst="rect">
            <a:avLst/>
          </a:prstGeom>
        </p:spPr>
        <p:txBody>
          <a:bodyPr lIns="0" tIns="0" rIns="0" bIns="0" rtlCol="0" anchor="t">
            <a:spAutoFit/>
          </a:bodyPr>
          <a:lstStyle/>
          <a:p>
            <a:pPr>
              <a:lnSpc>
                <a:spcPts val="3600"/>
              </a:lnSpc>
            </a:pPr>
            <a:r>
              <a:rPr lang="en-US" sz="3000">
                <a:solidFill>
                  <a:srgbClr val="13538A"/>
                </a:solidFill>
                <a:latin typeface="Montserrat Classic Bold"/>
              </a:rPr>
              <a:t>1) Machine Learning</a:t>
            </a:r>
          </a:p>
          <a:p>
            <a:pPr>
              <a:lnSpc>
                <a:spcPts val="3600"/>
              </a:lnSpc>
            </a:pPr>
            <a:r>
              <a:rPr lang="en-US" sz="3000">
                <a:solidFill>
                  <a:srgbClr val="13538A"/>
                </a:solidFill>
                <a:latin typeface="Montserrat Classic Bold"/>
              </a:rPr>
              <a:t>2) Data Visualization</a:t>
            </a:r>
          </a:p>
          <a:p>
            <a:pPr>
              <a:lnSpc>
                <a:spcPts val="3600"/>
              </a:lnSpc>
            </a:pPr>
            <a:r>
              <a:rPr lang="en-US" sz="3000">
                <a:solidFill>
                  <a:srgbClr val="13538A"/>
                </a:solidFill>
                <a:latin typeface="Montserrat Classic Bold"/>
              </a:rPr>
              <a:t>3) Web Development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sp>
        <p:nvSpPr>
          <p:cNvPr id="2" name="AutoShape 2"/>
          <p:cNvSpPr/>
          <p:nvPr/>
        </p:nvSpPr>
        <p:spPr>
          <a:xfrm>
            <a:off x="1672649" y="2968729"/>
            <a:ext cx="3163902" cy="1213058"/>
          </a:xfrm>
          <a:prstGeom prst="rect">
            <a:avLst/>
          </a:prstGeom>
          <a:solidFill>
            <a:srgbClr val="123282"/>
          </a:solidFill>
        </p:spPr>
      </p:sp>
      <p:sp>
        <p:nvSpPr>
          <p:cNvPr id="3" name="TextBox 3"/>
          <p:cNvSpPr txBox="1"/>
          <p:nvPr/>
        </p:nvSpPr>
        <p:spPr>
          <a:xfrm>
            <a:off x="2055411" y="3195654"/>
            <a:ext cx="2398378" cy="711583"/>
          </a:xfrm>
          <a:prstGeom prst="rect">
            <a:avLst/>
          </a:prstGeom>
        </p:spPr>
        <p:txBody>
          <a:bodyPr lIns="0" tIns="0" rIns="0" bIns="0" rtlCol="0" anchor="t">
            <a:spAutoFit/>
          </a:bodyPr>
          <a:lstStyle/>
          <a:p>
            <a:pPr algn="ctr">
              <a:lnSpc>
                <a:spcPts val="2895"/>
              </a:lnSpc>
            </a:pPr>
            <a:r>
              <a:rPr lang="en-US" sz="1997" spc="279" dirty="0">
                <a:solidFill>
                  <a:srgbClr val="FFFFFF"/>
                </a:solidFill>
                <a:latin typeface="Montserrat Classic Bold"/>
              </a:rPr>
              <a:t>MACHINE LEARNING</a:t>
            </a:r>
          </a:p>
        </p:txBody>
      </p:sp>
      <p:sp>
        <p:nvSpPr>
          <p:cNvPr id="4" name="AutoShape 4"/>
          <p:cNvSpPr/>
          <p:nvPr/>
        </p:nvSpPr>
        <p:spPr>
          <a:xfrm>
            <a:off x="7679598" y="2968390"/>
            <a:ext cx="3163902" cy="1213058"/>
          </a:xfrm>
          <a:prstGeom prst="rect">
            <a:avLst/>
          </a:prstGeom>
          <a:solidFill>
            <a:srgbClr val="123282"/>
          </a:solidFill>
        </p:spPr>
      </p:sp>
      <p:sp>
        <p:nvSpPr>
          <p:cNvPr id="5" name="TextBox 5"/>
          <p:cNvSpPr txBox="1"/>
          <p:nvPr/>
        </p:nvSpPr>
        <p:spPr>
          <a:xfrm>
            <a:off x="8062359" y="3194976"/>
            <a:ext cx="2607467" cy="711583"/>
          </a:xfrm>
          <a:prstGeom prst="rect">
            <a:avLst/>
          </a:prstGeom>
        </p:spPr>
        <p:txBody>
          <a:bodyPr lIns="0" tIns="0" rIns="0" bIns="0" rtlCol="0" anchor="t">
            <a:spAutoFit/>
          </a:bodyPr>
          <a:lstStyle/>
          <a:p>
            <a:pPr algn="ctr">
              <a:lnSpc>
                <a:spcPts val="2895"/>
              </a:lnSpc>
            </a:pPr>
            <a:r>
              <a:rPr lang="en-US" sz="1997" spc="279" dirty="0">
                <a:solidFill>
                  <a:srgbClr val="FFFFFF"/>
                </a:solidFill>
                <a:latin typeface="Montserrat Classic Bold"/>
              </a:rPr>
              <a:t>DATA VISUALIZATION</a:t>
            </a:r>
          </a:p>
        </p:txBody>
      </p:sp>
      <p:sp>
        <p:nvSpPr>
          <p:cNvPr id="6" name="AutoShape 6"/>
          <p:cNvSpPr/>
          <p:nvPr/>
        </p:nvSpPr>
        <p:spPr>
          <a:xfrm>
            <a:off x="13430533" y="2968729"/>
            <a:ext cx="3163902" cy="1213058"/>
          </a:xfrm>
          <a:prstGeom prst="rect">
            <a:avLst/>
          </a:prstGeom>
          <a:solidFill>
            <a:srgbClr val="123282"/>
          </a:solidFill>
        </p:spPr>
      </p:sp>
      <p:sp>
        <p:nvSpPr>
          <p:cNvPr id="7" name="TextBox 7"/>
          <p:cNvSpPr txBox="1"/>
          <p:nvPr/>
        </p:nvSpPr>
        <p:spPr>
          <a:xfrm>
            <a:off x="13864545" y="3195654"/>
            <a:ext cx="2398378" cy="711583"/>
          </a:xfrm>
          <a:prstGeom prst="rect">
            <a:avLst/>
          </a:prstGeom>
        </p:spPr>
        <p:txBody>
          <a:bodyPr lIns="0" tIns="0" rIns="0" bIns="0" rtlCol="0" anchor="t">
            <a:spAutoFit/>
          </a:bodyPr>
          <a:lstStyle/>
          <a:p>
            <a:pPr algn="ctr">
              <a:lnSpc>
                <a:spcPts val="2895"/>
              </a:lnSpc>
            </a:pPr>
            <a:r>
              <a:rPr lang="en-US" sz="1997" spc="279" dirty="0">
                <a:solidFill>
                  <a:srgbClr val="FFFFFF"/>
                </a:solidFill>
                <a:latin typeface="Montserrat Classic Bold"/>
              </a:rPr>
              <a:t>WEB DEVLOPMENT</a:t>
            </a:r>
          </a:p>
        </p:txBody>
      </p:sp>
      <p:grpSp>
        <p:nvGrpSpPr>
          <p:cNvPr id="8" name="Group 8"/>
          <p:cNvGrpSpPr/>
          <p:nvPr/>
        </p:nvGrpSpPr>
        <p:grpSpPr>
          <a:xfrm>
            <a:off x="647700" y="4500734"/>
            <a:ext cx="5213799" cy="4013358"/>
            <a:chOff x="0" y="0"/>
            <a:chExt cx="6951733" cy="5351144"/>
          </a:xfrm>
        </p:grpSpPr>
        <p:grpSp>
          <p:nvGrpSpPr>
            <p:cNvPr id="9" name="Group 9"/>
            <p:cNvGrpSpPr/>
            <p:nvPr/>
          </p:nvGrpSpPr>
          <p:grpSpPr>
            <a:xfrm>
              <a:off x="3095042" y="573350"/>
              <a:ext cx="726739" cy="469192"/>
              <a:chOff x="0" y="0"/>
              <a:chExt cx="885205" cy="571500"/>
            </a:xfrm>
          </p:grpSpPr>
          <p:sp>
            <p:nvSpPr>
              <p:cNvPr id="10" name="Freeform 10"/>
              <p:cNvSpPr/>
              <p:nvPr/>
            </p:nvSpPr>
            <p:spPr>
              <a:xfrm>
                <a:off x="0" y="255270"/>
                <a:ext cx="885205" cy="69850"/>
              </a:xfrm>
              <a:custGeom>
                <a:avLst/>
                <a:gdLst/>
                <a:ahLst/>
                <a:cxnLst/>
                <a:rect l="l" t="t" r="r" b="b"/>
                <a:pathLst>
                  <a:path w="885205" h="69850">
                    <a:moveTo>
                      <a:pt x="594375" y="0"/>
                    </a:moveTo>
                    <a:lnTo>
                      <a:pt x="0" y="0"/>
                    </a:lnTo>
                    <a:lnTo>
                      <a:pt x="0" y="69850"/>
                    </a:lnTo>
                    <a:lnTo>
                      <a:pt x="885205" y="69850"/>
                    </a:lnTo>
                    <a:lnTo>
                      <a:pt x="885205" y="0"/>
                    </a:lnTo>
                    <a:close/>
                  </a:path>
                </a:pathLst>
              </a:custGeom>
              <a:solidFill>
                <a:srgbClr val="FFFFFF"/>
              </a:solidFill>
            </p:spPr>
          </p:sp>
        </p:grpSp>
        <p:sp>
          <p:nvSpPr>
            <p:cNvPr id="11" name="AutoShape 11"/>
            <p:cNvSpPr/>
            <p:nvPr/>
          </p:nvSpPr>
          <p:spPr>
            <a:xfrm>
              <a:off x="0" y="0"/>
              <a:ext cx="3129952" cy="1615892"/>
            </a:xfrm>
            <a:prstGeom prst="rect">
              <a:avLst/>
            </a:prstGeom>
            <a:solidFill>
              <a:srgbClr val="FFFFFF"/>
            </a:solidFill>
          </p:spPr>
        </p:sp>
        <p:sp>
          <p:nvSpPr>
            <p:cNvPr id="12" name="TextBox 12"/>
            <p:cNvSpPr txBox="1"/>
            <p:nvPr/>
          </p:nvSpPr>
          <p:spPr>
            <a:xfrm>
              <a:off x="303700" y="464598"/>
              <a:ext cx="2522552" cy="648595"/>
            </a:xfrm>
            <a:prstGeom prst="rect">
              <a:avLst/>
            </a:prstGeom>
          </p:spPr>
          <p:txBody>
            <a:bodyPr lIns="0" tIns="0" rIns="0" bIns="0" rtlCol="0" anchor="t">
              <a:spAutoFit/>
            </a:bodyPr>
            <a:lstStyle/>
            <a:p>
              <a:pPr algn="ctr">
                <a:lnSpc>
                  <a:spcPts val="2025"/>
                </a:lnSpc>
              </a:pPr>
              <a:r>
                <a:rPr lang="en-US" sz="1397" spc="195" dirty="0">
                  <a:solidFill>
                    <a:srgbClr val="123282"/>
                  </a:solidFill>
                  <a:latin typeface="Montserrat Classic Bold"/>
                </a:rPr>
                <a:t>Rao Siddhant Yadav (Senior)</a:t>
              </a:r>
            </a:p>
          </p:txBody>
        </p:sp>
        <p:sp>
          <p:nvSpPr>
            <p:cNvPr id="13" name="AutoShape 13"/>
            <p:cNvSpPr/>
            <p:nvPr/>
          </p:nvSpPr>
          <p:spPr>
            <a:xfrm>
              <a:off x="3821780" y="0"/>
              <a:ext cx="3129952" cy="1615892"/>
            </a:xfrm>
            <a:prstGeom prst="rect">
              <a:avLst/>
            </a:prstGeom>
            <a:solidFill>
              <a:srgbClr val="FFFFFF"/>
            </a:solidFill>
          </p:spPr>
        </p:sp>
        <p:sp>
          <p:nvSpPr>
            <p:cNvPr id="14" name="TextBox 14"/>
            <p:cNvSpPr txBox="1"/>
            <p:nvPr/>
          </p:nvSpPr>
          <p:spPr>
            <a:xfrm>
              <a:off x="4176727" y="464598"/>
              <a:ext cx="2372643" cy="648595"/>
            </a:xfrm>
            <a:prstGeom prst="rect">
              <a:avLst/>
            </a:prstGeom>
          </p:spPr>
          <p:txBody>
            <a:bodyPr lIns="0" tIns="0" rIns="0" bIns="0" rtlCol="0" anchor="t">
              <a:spAutoFit/>
            </a:bodyPr>
            <a:lstStyle/>
            <a:p>
              <a:pPr algn="ctr">
                <a:lnSpc>
                  <a:spcPts val="2025"/>
                </a:lnSpc>
              </a:pPr>
              <a:r>
                <a:rPr lang="en-US" sz="1397" spc="195" dirty="0">
                  <a:solidFill>
                    <a:srgbClr val="123282"/>
                  </a:solidFill>
                  <a:latin typeface="Montserrat Classic Bold"/>
                </a:rPr>
                <a:t>Kaiyuan Jiang (Senior)</a:t>
              </a:r>
            </a:p>
          </p:txBody>
        </p:sp>
        <p:grpSp>
          <p:nvGrpSpPr>
            <p:cNvPr id="15" name="Group 15"/>
            <p:cNvGrpSpPr/>
            <p:nvPr/>
          </p:nvGrpSpPr>
          <p:grpSpPr>
            <a:xfrm rot="-5400000">
              <a:off x="5032008" y="3169034"/>
              <a:ext cx="662082" cy="469192"/>
              <a:chOff x="0" y="0"/>
              <a:chExt cx="806450" cy="571500"/>
            </a:xfrm>
          </p:grpSpPr>
          <p:sp>
            <p:nvSpPr>
              <p:cNvPr id="16" name="Freeform 16"/>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sp>
          <p:nvSpPr>
            <p:cNvPr id="17" name="AutoShape 17"/>
            <p:cNvSpPr/>
            <p:nvPr/>
          </p:nvSpPr>
          <p:spPr>
            <a:xfrm>
              <a:off x="3821780" y="3735252"/>
              <a:ext cx="3129952" cy="1615892"/>
            </a:xfrm>
            <a:prstGeom prst="rect">
              <a:avLst/>
            </a:prstGeom>
            <a:solidFill>
              <a:srgbClr val="FFFFFF"/>
            </a:solidFill>
          </p:spPr>
        </p:sp>
        <p:sp>
          <p:nvSpPr>
            <p:cNvPr id="18" name="TextBox 18"/>
            <p:cNvSpPr txBox="1"/>
            <p:nvPr/>
          </p:nvSpPr>
          <p:spPr>
            <a:xfrm>
              <a:off x="4176727" y="4129405"/>
              <a:ext cx="2372643" cy="648595"/>
            </a:xfrm>
            <a:prstGeom prst="rect">
              <a:avLst/>
            </a:prstGeom>
          </p:spPr>
          <p:txBody>
            <a:bodyPr lIns="0" tIns="0" rIns="0" bIns="0" rtlCol="0" anchor="t">
              <a:spAutoFit/>
            </a:bodyPr>
            <a:lstStyle/>
            <a:p>
              <a:pPr algn="ctr">
                <a:lnSpc>
                  <a:spcPts val="2025"/>
                </a:lnSpc>
              </a:pPr>
              <a:r>
                <a:rPr lang="en-US" sz="1397" spc="195" dirty="0" err="1">
                  <a:solidFill>
                    <a:srgbClr val="123282"/>
                  </a:solidFill>
                  <a:latin typeface="Montserrat Classic Bold"/>
                </a:rPr>
                <a:t>Anugra</a:t>
              </a:r>
              <a:r>
                <a:rPr lang="en-US" sz="1397" spc="195" dirty="0">
                  <a:solidFill>
                    <a:srgbClr val="123282"/>
                  </a:solidFill>
                  <a:latin typeface="Montserrat Classic Bold"/>
                </a:rPr>
                <a:t> Sara Thomas</a:t>
              </a:r>
            </a:p>
          </p:txBody>
        </p:sp>
        <p:sp>
          <p:nvSpPr>
            <p:cNvPr id="19" name="AutoShape 19"/>
            <p:cNvSpPr/>
            <p:nvPr/>
          </p:nvSpPr>
          <p:spPr>
            <a:xfrm>
              <a:off x="0" y="3735252"/>
              <a:ext cx="3129952" cy="1615892"/>
            </a:xfrm>
            <a:prstGeom prst="rect">
              <a:avLst/>
            </a:prstGeom>
            <a:solidFill>
              <a:srgbClr val="FFFFFF"/>
            </a:solidFill>
          </p:spPr>
        </p:sp>
        <p:sp>
          <p:nvSpPr>
            <p:cNvPr id="20" name="TextBox 20"/>
            <p:cNvSpPr txBox="1"/>
            <p:nvPr/>
          </p:nvSpPr>
          <p:spPr>
            <a:xfrm>
              <a:off x="378655" y="4365604"/>
              <a:ext cx="2372643" cy="313777"/>
            </a:xfrm>
            <a:prstGeom prst="rect">
              <a:avLst/>
            </a:prstGeom>
          </p:spPr>
          <p:txBody>
            <a:bodyPr lIns="0" tIns="0" rIns="0" bIns="0" rtlCol="0" anchor="t">
              <a:spAutoFit/>
            </a:bodyPr>
            <a:lstStyle/>
            <a:p>
              <a:pPr algn="ctr">
                <a:lnSpc>
                  <a:spcPts val="2025"/>
                </a:lnSpc>
              </a:pPr>
              <a:r>
                <a:rPr lang="en-US" sz="1397" spc="195" dirty="0">
                  <a:solidFill>
                    <a:srgbClr val="123282"/>
                  </a:solidFill>
                  <a:latin typeface="Montserrat Classic Bold"/>
                </a:rPr>
                <a:t>Rahul Kumar</a:t>
              </a:r>
            </a:p>
          </p:txBody>
        </p:sp>
        <p:grpSp>
          <p:nvGrpSpPr>
            <p:cNvPr id="21" name="Group 21"/>
            <p:cNvGrpSpPr/>
            <p:nvPr/>
          </p:nvGrpSpPr>
          <p:grpSpPr>
            <a:xfrm>
              <a:off x="1490021" y="2879530"/>
              <a:ext cx="3896735" cy="386117"/>
              <a:chOff x="0" y="0"/>
              <a:chExt cx="5767635" cy="571500"/>
            </a:xfrm>
          </p:grpSpPr>
          <p:sp>
            <p:nvSpPr>
              <p:cNvPr id="22" name="Freeform 22"/>
              <p:cNvSpPr/>
              <p:nvPr/>
            </p:nvSpPr>
            <p:spPr>
              <a:xfrm>
                <a:off x="0" y="255270"/>
                <a:ext cx="5767636" cy="69850"/>
              </a:xfrm>
              <a:custGeom>
                <a:avLst/>
                <a:gdLst/>
                <a:ahLst/>
                <a:cxnLst/>
                <a:rect l="l" t="t" r="r" b="b"/>
                <a:pathLst>
                  <a:path w="5767636" h="69850">
                    <a:moveTo>
                      <a:pt x="5476806" y="0"/>
                    </a:moveTo>
                    <a:lnTo>
                      <a:pt x="0" y="0"/>
                    </a:lnTo>
                    <a:lnTo>
                      <a:pt x="0" y="69850"/>
                    </a:lnTo>
                    <a:lnTo>
                      <a:pt x="5767636" y="69850"/>
                    </a:lnTo>
                    <a:lnTo>
                      <a:pt x="5767636" y="0"/>
                    </a:lnTo>
                    <a:close/>
                  </a:path>
                </a:pathLst>
              </a:custGeom>
              <a:solidFill>
                <a:srgbClr val="FFFFFF"/>
              </a:solidFill>
            </p:spPr>
          </p:sp>
        </p:grpSp>
        <p:grpSp>
          <p:nvGrpSpPr>
            <p:cNvPr id="23" name="Group 23"/>
            <p:cNvGrpSpPr/>
            <p:nvPr/>
          </p:nvGrpSpPr>
          <p:grpSpPr>
            <a:xfrm rot="-5400000">
              <a:off x="2331458" y="1698147"/>
              <a:ext cx="2249595" cy="469192"/>
              <a:chOff x="0" y="0"/>
              <a:chExt cx="2740123" cy="571500"/>
            </a:xfrm>
          </p:grpSpPr>
          <p:sp>
            <p:nvSpPr>
              <p:cNvPr id="24" name="Freeform 24"/>
              <p:cNvSpPr/>
              <p:nvPr/>
            </p:nvSpPr>
            <p:spPr>
              <a:xfrm>
                <a:off x="0" y="255270"/>
                <a:ext cx="2740123" cy="69850"/>
              </a:xfrm>
              <a:custGeom>
                <a:avLst/>
                <a:gdLst/>
                <a:ahLst/>
                <a:cxnLst/>
                <a:rect l="l" t="t" r="r" b="b"/>
                <a:pathLst>
                  <a:path w="2740123" h="69850">
                    <a:moveTo>
                      <a:pt x="2449293" y="0"/>
                    </a:moveTo>
                    <a:lnTo>
                      <a:pt x="0" y="0"/>
                    </a:lnTo>
                    <a:lnTo>
                      <a:pt x="0" y="69850"/>
                    </a:lnTo>
                    <a:lnTo>
                      <a:pt x="2740123" y="69850"/>
                    </a:lnTo>
                    <a:lnTo>
                      <a:pt x="2740123" y="0"/>
                    </a:lnTo>
                    <a:close/>
                  </a:path>
                </a:pathLst>
              </a:custGeom>
              <a:solidFill>
                <a:srgbClr val="FFFFFF"/>
              </a:solidFill>
            </p:spPr>
          </p:sp>
        </p:grpSp>
        <p:grpSp>
          <p:nvGrpSpPr>
            <p:cNvPr id="25" name="Group 25"/>
            <p:cNvGrpSpPr/>
            <p:nvPr/>
          </p:nvGrpSpPr>
          <p:grpSpPr>
            <a:xfrm rot="-5400000">
              <a:off x="1158981" y="3153986"/>
              <a:ext cx="662082" cy="469192"/>
              <a:chOff x="0" y="0"/>
              <a:chExt cx="806450" cy="571500"/>
            </a:xfrm>
          </p:grpSpPr>
          <p:sp>
            <p:nvSpPr>
              <p:cNvPr id="26" name="Freeform 26"/>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grpSp>
      <p:grpSp>
        <p:nvGrpSpPr>
          <p:cNvPr id="27" name="Group 27"/>
          <p:cNvGrpSpPr/>
          <p:nvPr/>
        </p:nvGrpSpPr>
        <p:grpSpPr>
          <a:xfrm>
            <a:off x="6654649" y="4500734"/>
            <a:ext cx="5213799" cy="4013358"/>
            <a:chOff x="0" y="0"/>
            <a:chExt cx="6951733" cy="5351144"/>
          </a:xfrm>
        </p:grpSpPr>
        <p:sp>
          <p:nvSpPr>
            <p:cNvPr id="28" name="AutoShape 28"/>
            <p:cNvSpPr/>
            <p:nvPr/>
          </p:nvSpPr>
          <p:spPr>
            <a:xfrm>
              <a:off x="1910890" y="0"/>
              <a:ext cx="3129952" cy="1615892"/>
            </a:xfrm>
            <a:prstGeom prst="rect">
              <a:avLst/>
            </a:prstGeom>
            <a:solidFill>
              <a:srgbClr val="FFFFFF"/>
            </a:solidFill>
          </p:spPr>
        </p:sp>
        <p:sp>
          <p:nvSpPr>
            <p:cNvPr id="29" name="TextBox 29"/>
            <p:cNvSpPr txBox="1"/>
            <p:nvPr/>
          </p:nvSpPr>
          <p:spPr>
            <a:xfrm>
              <a:off x="2214590" y="297189"/>
              <a:ext cx="2522552" cy="983413"/>
            </a:xfrm>
            <a:prstGeom prst="rect">
              <a:avLst/>
            </a:prstGeom>
          </p:spPr>
          <p:txBody>
            <a:bodyPr lIns="0" tIns="0" rIns="0" bIns="0" rtlCol="0" anchor="t">
              <a:spAutoFit/>
            </a:bodyPr>
            <a:lstStyle/>
            <a:p>
              <a:pPr algn="ctr">
                <a:lnSpc>
                  <a:spcPts val="2025"/>
                </a:lnSpc>
              </a:pPr>
              <a:r>
                <a:rPr lang="en-US" sz="1397" spc="195" dirty="0">
                  <a:solidFill>
                    <a:srgbClr val="123282"/>
                  </a:solidFill>
                  <a:latin typeface="Montserrat Classic Bold"/>
                </a:rPr>
                <a:t>Sahit </a:t>
              </a:r>
              <a:r>
                <a:rPr lang="en-US" sz="1397" spc="195" dirty="0" err="1">
                  <a:solidFill>
                    <a:srgbClr val="123282"/>
                  </a:solidFill>
                  <a:latin typeface="Montserrat Classic Bold"/>
                </a:rPr>
                <a:t>Mantripragada</a:t>
              </a:r>
              <a:r>
                <a:rPr lang="en-US" sz="1397" spc="195" dirty="0">
                  <a:solidFill>
                    <a:srgbClr val="123282"/>
                  </a:solidFill>
                  <a:latin typeface="Montserrat Classic Bold"/>
                </a:rPr>
                <a:t> (Senior)</a:t>
              </a:r>
            </a:p>
          </p:txBody>
        </p:sp>
        <p:grpSp>
          <p:nvGrpSpPr>
            <p:cNvPr id="30" name="Group 30"/>
            <p:cNvGrpSpPr/>
            <p:nvPr/>
          </p:nvGrpSpPr>
          <p:grpSpPr>
            <a:xfrm rot="-5400000">
              <a:off x="5032008" y="3169034"/>
              <a:ext cx="662082" cy="469192"/>
              <a:chOff x="0" y="0"/>
              <a:chExt cx="806450" cy="571500"/>
            </a:xfrm>
          </p:grpSpPr>
          <p:sp>
            <p:nvSpPr>
              <p:cNvPr id="31" name="Freeform 31"/>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sp>
          <p:nvSpPr>
            <p:cNvPr id="32" name="AutoShape 32"/>
            <p:cNvSpPr/>
            <p:nvPr/>
          </p:nvSpPr>
          <p:spPr>
            <a:xfrm>
              <a:off x="3821780" y="3735252"/>
              <a:ext cx="3129952" cy="1615892"/>
            </a:xfrm>
            <a:prstGeom prst="rect">
              <a:avLst/>
            </a:prstGeom>
            <a:solidFill>
              <a:srgbClr val="FFFFFF"/>
            </a:solidFill>
          </p:spPr>
        </p:sp>
        <p:sp>
          <p:nvSpPr>
            <p:cNvPr id="33" name="TextBox 33"/>
            <p:cNvSpPr txBox="1"/>
            <p:nvPr/>
          </p:nvSpPr>
          <p:spPr>
            <a:xfrm>
              <a:off x="4216050" y="4367259"/>
              <a:ext cx="2372643" cy="313777"/>
            </a:xfrm>
            <a:prstGeom prst="rect">
              <a:avLst/>
            </a:prstGeom>
          </p:spPr>
          <p:txBody>
            <a:bodyPr lIns="0" tIns="0" rIns="0" bIns="0" rtlCol="0" anchor="t">
              <a:spAutoFit/>
            </a:bodyPr>
            <a:lstStyle/>
            <a:p>
              <a:pPr algn="ctr">
                <a:lnSpc>
                  <a:spcPts val="2025"/>
                </a:lnSpc>
              </a:pPr>
              <a:r>
                <a:rPr lang="en-US" sz="1397" spc="195" dirty="0">
                  <a:solidFill>
                    <a:srgbClr val="123282"/>
                  </a:solidFill>
                  <a:latin typeface="Montserrat Classic Bold"/>
                </a:rPr>
                <a:t>Chris Chen</a:t>
              </a:r>
            </a:p>
          </p:txBody>
        </p:sp>
        <p:sp>
          <p:nvSpPr>
            <p:cNvPr id="34" name="AutoShape 34"/>
            <p:cNvSpPr/>
            <p:nvPr/>
          </p:nvSpPr>
          <p:spPr>
            <a:xfrm>
              <a:off x="0" y="3735252"/>
              <a:ext cx="3129952" cy="1615892"/>
            </a:xfrm>
            <a:prstGeom prst="rect">
              <a:avLst/>
            </a:prstGeom>
            <a:solidFill>
              <a:srgbClr val="FFFFFF"/>
            </a:solidFill>
          </p:spPr>
        </p:sp>
        <p:sp>
          <p:nvSpPr>
            <p:cNvPr id="35" name="TextBox 35"/>
            <p:cNvSpPr txBox="1"/>
            <p:nvPr/>
          </p:nvSpPr>
          <p:spPr>
            <a:xfrm>
              <a:off x="378655" y="4365604"/>
              <a:ext cx="2372643" cy="313777"/>
            </a:xfrm>
            <a:prstGeom prst="rect">
              <a:avLst/>
            </a:prstGeom>
          </p:spPr>
          <p:txBody>
            <a:bodyPr lIns="0" tIns="0" rIns="0" bIns="0" rtlCol="0" anchor="t">
              <a:spAutoFit/>
            </a:bodyPr>
            <a:lstStyle/>
            <a:p>
              <a:pPr algn="ctr">
                <a:lnSpc>
                  <a:spcPts val="2025"/>
                </a:lnSpc>
              </a:pPr>
              <a:r>
                <a:rPr lang="en-US" sz="1397" spc="195" dirty="0">
                  <a:solidFill>
                    <a:srgbClr val="123282"/>
                  </a:solidFill>
                  <a:latin typeface="Montserrat Classic Bold"/>
                </a:rPr>
                <a:t>Anyu Xu</a:t>
              </a:r>
            </a:p>
          </p:txBody>
        </p:sp>
        <p:grpSp>
          <p:nvGrpSpPr>
            <p:cNvPr id="36" name="Group 36"/>
            <p:cNvGrpSpPr/>
            <p:nvPr/>
          </p:nvGrpSpPr>
          <p:grpSpPr>
            <a:xfrm rot="-5400000">
              <a:off x="2735431" y="2102120"/>
              <a:ext cx="1441649" cy="469192"/>
              <a:chOff x="0" y="0"/>
              <a:chExt cx="1756003" cy="571500"/>
            </a:xfrm>
          </p:grpSpPr>
          <p:sp>
            <p:nvSpPr>
              <p:cNvPr id="37" name="Freeform 37"/>
              <p:cNvSpPr/>
              <p:nvPr/>
            </p:nvSpPr>
            <p:spPr>
              <a:xfrm>
                <a:off x="0" y="255270"/>
                <a:ext cx="1756003" cy="69850"/>
              </a:xfrm>
              <a:custGeom>
                <a:avLst/>
                <a:gdLst/>
                <a:ahLst/>
                <a:cxnLst/>
                <a:rect l="l" t="t" r="r" b="b"/>
                <a:pathLst>
                  <a:path w="1756003" h="69850">
                    <a:moveTo>
                      <a:pt x="1465173" y="0"/>
                    </a:moveTo>
                    <a:lnTo>
                      <a:pt x="0" y="0"/>
                    </a:lnTo>
                    <a:lnTo>
                      <a:pt x="0" y="69850"/>
                    </a:lnTo>
                    <a:lnTo>
                      <a:pt x="1756003" y="69850"/>
                    </a:lnTo>
                    <a:lnTo>
                      <a:pt x="1756003" y="0"/>
                    </a:lnTo>
                    <a:close/>
                  </a:path>
                </a:pathLst>
              </a:custGeom>
              <a:solidFill>
                <a:srgbClr val="FFFFFF"/>
              </a:solidFill>
            </p:spPr>
          </p:sp>
        </p:grpSp>
        <p:grpSp>
          <p:nvGrpSpPr>
            <p:cNvPr id="38" name="Group 38"/>
            <p:cNvGrpSpPr/>
            <p:nvPr/>
          </p:nvGrpSpPr>
          <p:grpSpPr>
            <a:xfrm>
              <a:off x="1490021" y="2879530"/>
              <a:ext cx="3896735" cy="386117"/>
              <a:chOff x="0" y="0"/>
              <a:chExt cx="5767635" cy="571500"/>
            </a:xfrm>
          </p:grpSpPr>
          <p:sp>
            <p:nvSpPr>
              <p:cNvPr id="39" name="Freeform 39"/>
              <p:cNvSpPr/>
              <p:nvPr/>
            </p:nvSpPr>
            <p:spPr>
              <a:xfrm>
                <a:off x="0" y="255270"/>
                <a:ext cx="5767636" cy="69850"/>
              </a:xfrm>
              <a:custGeom>
                <a:avLst/>
                <a:gdLst/>
                <a:ahLst/>
                <a:cxnLst/>
                <a:rect l="l" t="t" r="r" b="b"/>
                <a:pathLst>
                  <a:path w="5767636" h="69850">
                    <a:moveTo>
                      <a:pt x="5476806" y="0"/>
                    </a:moveTo>
                    <a:lnTo>
                      <a:pt x="0" y="0"/>
                    </a:lnTo>
                    <a:lnTo>
                      <a:pt x="0" y="69850"/>
                    </a:lnTo>
                    <a:lnTo>
                      <a:pt x="5767636" y="69850"/>
                    </a:lnTo>
                    <a:lnTo>
                      <a:pt x="5767636" y="0"/>
                    </a:lnTo>
                    <a:close/>
                  </a:path>
                </a:pathLst>
              </a:custGeom>
              <a:solidFill>
                <a:srgbClr val="FFFFFF"/>
              </a:solidFill>
            </p:spPr>
          </p:sp>
        </p:grpSp>
        <p:grpSp>
          <p:nvGrpSpPr>
            <p:cNvPr id="40" name="Group 40"/>
            <p:cNvGrpSpPr/>
            <p:nvPr/>
          </p:nvGrpSpPr>
          <p:grpSpPr>
            <a:xfrm rot="-5400000">
              <a:off x="1158981" y="3153986"/>
              <a:ext cx="662082" cy="469192"/>
              <a:chOff x="0" y="0"/>
              <a:chExt cx="806450" cy="571500"/>
            </a:xfrm>
          </p:grpSpPr>
          <p:sp>
            <p:nvSpPr>
              <p:cNvPr id="41" name="Freeform 41"/>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grpSp>
      <p:sp>
        <p:nvSpPr>
          <p:cNvPr id="42" name="TextBox 42"/>
          <p:cNvSpPr txBox="1"/>
          <p:nvPr/>
        </p:nvSpPr>
        <p:spPr>
          <a:xfrm>
            <a:off x="1028700" y="1115291"/>
            <a:ext cx="8293367" cy="969818"/>
          </a:xfrm>
          <a:prstGeom prst="rect">
            <a:avLst/>
          </a:prstGeom>
        </p:spPr>
        <p:txBody>
          <a:bodyPr lIns="0" tIns="0" rIns="0" bIns="0" rtlCol="0" anchor="t">
            <a:spAutoFit/>
          </a:bodyPr>
          <a:lstStyle/>
          <a:p>
            <a:pPr marL="0" lvl="0" indent="0">
              <a:lnSpc>
                <a:spcPts val="7680"/>
              </a:lnSpc>
              <a:spcBef>
                <a:spcPct val="0"/>
              </a:spcBef>
            </a:pPr>
            <a:r>
              <a:rPr lang="en-US" sz="6400" dirty="0">
                <a:solidFill>
                  <a:srgbClr val="FFFFFF"/>
                </a:solidFill>
                <a:latin typeface="Montserrat Classic Bold"/>
              </a:rPr>
              <a:t>Meet the team</a:t>
            </a:r>
          </a:p>
        </p:txBody>
      </p:sp>
      <p:pic>
        <p:nvPicPr>
          <p:cNvPr id="43" name="Picture 4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7593" y="-3671645"/>
            <a:ext cx="6687134" cy="6626342"/>
          </a:xfrm>
          <a:prstGeom prst="rect">
            <a:avLst/>
          </a:prstGeom>
        </p:spPr>
      </p:pic>
      <p:grpSp>
        <p:nvGrpSpPr>
          <p:cNvPr id="44" name="Group 44"/>
          <p:cNvGrpSpPr/>
          <p:nvPr/>
        </p:nvGrpSpPr>
        <p:grpSpPr>
          <a:xfrm>
            <a:off x="12456834" y="4500734"/>
            <a:ext cx="5213799" cy="4013358"/>
            <a:chOff x="0" y="0"/>
            <a:chExt cx="6951733" cy="5351144"/>
          </a:xfrm>
        </p:grpSpPr>
        <p:sp>
          <p:nvSpPr>
            <p:cNvPr id="45" name="AutoShape 45"/>
            <p:cNvSpPr/>
            <p:nvPr/>
          </p:nvSpPr>
          <p:spPr>
            <a:xfrm>
              <a:off x="1910890" y="0"/>
              <a:ext cx="3129952" cy="1615892"/>
            </a:xfrm>
            <a:prstGeom prst="rect">
              <a:avLst/>
            </a:prstGeom>
            <a:solidFill>
              <a:srgbClr val="FFFFFF"/>
            </a:solidFill>
          </p:spPr>
        </p:sp>
        <p:sp>
          <p:nvSpPr>
            <p:cNvPr id="46" name="TextBox 46"/>
            <p:cNvSpPr txBox="1"/>
            <p:nvPr/>
          </p:nvSpPr>
          <p:spPr>
            <a:xfrm>
              <a:off x="2214590" y="129780"/>
              <a:ext cx="2522552" cy="1318232"/>
            </a:xfrm>
            <a:prstGeom prst="rect">
              <a:avLst/>
            </a:prstGeom>
          </p:spPr>
          <p:txBody>
            <a:bodyPr lIns="0" tIns="0" rIns="0" bIns="0" rtlCol="0" anchor="t">
              <a:spAutoFit/>
            </a:bodyPr>
            <a:lstStyle/>
            <a:p>
              <a:pPr algn="ctr">
                <a:lnSpc>
                  <a:spcPts val="2025"/>
                </a:lnSpc>
              </a:pPr>
              <a:r>
                <a:rPr lang="en-US" sz="1397" spc="195" dirty="0">
                  <a:solidFill>
                    <a:srgbClr val="123282"/>
                  </a:solidFill>
                  <a:latin typeface="Montserrat Classic Bold"/>
                </a:rPr>
                <a:t>Rakshith </a:t>
              </a:r>
              <a:r>
                <a:rPr lang="en-US" sz="1397" spc="195" dirty="0" err="1">
                  <a:solidFill>
                    <a:srgbClr val="123282"/>
                  </a:solidFill>
                  <a:latin typeface="Montserrat Classic Bold"/>
                </a:rPr>
                <a:t>Rachenahalli</a:t>
              </a:r>
              <a:r>
                <a:rPr lang="en-US" sz="1397" spc="195" dirty="0">
                  <a:solidFill>
                    <a:srgbClr val="123282"/>
                  </a:solidFill>
                  <a:latin typeface="Montserrat Classic Bold"/>
                </a:rPr>
                <a:t> </a:t>
              </a:r>
              <a:r>
                <a:rPr lang="en-US" sz="1397" spc="195" dirty="0" err="1">
                  <a:solidFill>
                    <a:srgbClr val="123282"/>
                  </a:solidFill>
                  <a:latin typeface="Montserrat Classic Bold"/>
                </a:rPr>
                <a:t>Bettegowda</a:t>
              </a:r>
              <a:r>
                <a:rPr lang="en-US" sz="1397" spc="195" dirty="0">
                  <a:solidFill>
                    <a:srgbClr val="123282"/>
                  </a:solidFill>
                  <a:latin typeface="Montserrat Classic Bold"/>
                </a:rPr>
                <a:t> (Senior)</a:t>
              </a:r>
            </a:p>
          </p:txBody>
        </p:sp>
        <p:grpSp>
          <p:nvGrpSpPr>
            <p:cNvPr id="47" name="Group 47"/>
            <p:cNvGrpSpPr/>
            <p:nvPr/>
          </p:nvGrpSpPr>
          <p:grpSpPr>
            <a:xfrm rot="-5400000">
              <a:off x="5032008" y="3169034"/>
              <a:ext cx="662082" cy="469192"/>
              <a:chOff x="0" y="0"/>
              <a:chExt cx="806450" cy="571500"/>
            </a:xfrm>
          </p:grpSpPr>
          <p:sp>
            <p:nvSpPr>
              <p:cNvPr id="48" name="Freeform 48"/>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sp>
          <p:nvSpPr>
            <p:cNvPr id="49" name="AutoShape 49"/>
            <p:cNvSpPr/>
            <p:nvPr/>
          </p:nvSpPr>
          <p:spPr>
            <a:xfrm>
              <a:off x="3821780" y="3735252"/>
              <a:ext cx="3129952" cy="1615892"/>
            </a:xfrm>
            <a:prstGeom prst="rect">
              <a:avLst/>
            </a:prstGeom>
            <a:solidFill>
              <a:srgbClr val="FFFFFF"/>
            </a:solidFill>
          </p:spPr>
        </p:sp>
        <p:sp>
          <p:nvSpPr>
            <p:cNvPr id="50" name="TextBox 50"/>
            <p:cNvSpPr txBox="1"/>
            <p:nvPr/>
          </p:nvSpPr>
          <p:spPr>
            <a:xfrm>
              <a:off x="4216050" y="4032441"/>
              <a:ext cx="2372643" cy="983413"/>
            </a:xfrm>
            <a:prstGeom prst="rect">
              <a:avLst/>
            </a:prstGeom>
          </p:spPr>
          <p:txBody>
            <a:bodyPr lIns="0" tIns="0" rIns="0" bIns="0" rtlCol="0" anchor="t">
              <a:spAutoFit/>
            </a:bodyPr>
            <a:lstStyle/>
            <a:p>
              <a:pPr algn="ctr">
                <a:lnSpc>
                  <a:spcPts val="2025"/>
                </a:lnSpc>
              </a:pPr>
              <a:r>
                <a:rPr lang="en-US" sz="1397" spc="195" dirty="0">
                  <a:solidFill>
                    <a:srgbClr val="123282"/>
                  </a:solidFill>
                  <a:latin typeface="Montserrat Classic Bold"/>
                </a:rPr>
                <a:t>Saleh Mohammed M Alharbi</a:t>
              </a:r>
            </a:p>
          </p:txBody>
        </p:sp>
        <p:sp>
          <p:nvSpPr>
            <p:cNvPr id="51" name="AutoShape 51"/>
            <p:cNvSpPr/>
            <p:nvPr/>
          </p:nvSpPr>
          <p:spPr>
            <a:xfrm>
              <a:off x="0" y="3735252"/>
              <a:ext cx="3129952" cy="1615892"/>
            </a:xfrm>
            <a:prstGeom prst="rect">
              <a:avLst/>
            </a:prstGeom>
            <a:solidFill>
              <a:srgbClr val="FFFFFF"/>
            </a:solidFill>
          </p:spPr>
        </p:sp>
        <p:sp>
          <p:nvSpPr>
            <p:cNvPr id="52" name="TextBox 52"/>
            <p:cNvSpPr txBox="1"/>
            <p:nvPr/>
          </p:nvSpPr>
          <p:spPr>
            <a:xfrm>
              <a:off x="378655" y="4030786"/>
              <a:ext cx="2372643" cy="983413"/>
            </a:xfrm>
            <a:prstGeom prst="rect">
              <a:avLst/>
            </a:prstGeom>
          </p:spPr>
          <p:txBody>
            <a:bodyPr lIns="0" tIns="0" rIns="0" bIns="0" rtlCol="0" anchor="t">
              <a:spAutoFit/>
            </a:bodyPr>
            <a:lstStyle/>
            <a:p>
              <a:pPr algn="ctr">
                <a:lnSpc>
                  <a:spcPts val="2025"/>
                </a:lnSpc>
              </a:pPr>
              <a:r>
                <a:rPr lang="en-US" sz="1397" spc="195" dirty="0">
                  <a:solidFill>
                    <a:srgbClr val="123282"/>
                  </a:solidFill>
                  <a:latin typeface="Montserrat Classic Bold"/>
                </a:rPr>
                <a:t>Abdullah Abdulaziz M Algamdi</a:t>
              </a:r>
            </a:p>
          </p:txBody>
        </p:sp>
        <p:grpSp>
          <p:nvGrpSpPr>
            <p:cNvPr id="53" name="Group 53"/>
            <p:cNvGrpSpPr/>
            <p:nvPr/>
          </p:nvGrpSpPr>
          <p:grpSpPr>
            <a:xfrm rot="-5400000">
              <a:off x="2735431" y="2102120"/>
              <a:ext cx="1441649" cy="469192"/>
              <a:chOff x="0" y="0"/>
              <a:chExt cx="1756003" cy="571500"/>
            </a:xfrm>
          </p:grpSpPr>
          <p:sp>
            <p:nvSpPr>
              <p:cNvPr id="54" name="Freeform 54"/>
              <p:cNvSpPr/>
              <p:nvPr/>
            </p:nvSpPr>
            <p:spPr>
              <a:xfrm>
                <a:off x="0" y="255270"/>
                <a:ext cx="1756003" cy="69850"/>
              </a:xfrm>
              <a:custGeom>
                <a:avLst/>
                <a:gdLst/>
                <a:ahLst/>
                <a:cxnLst/>
                <a:rect l="l" t="t" r="r" b="b"/>
                <a:pathLst>
                  <a:path w="1756003" h="69850">
                    <a:moveTo>
                      <a:pt x="1465173" y="0"/>
                    </a:moveTo>
                    <a:lnTo>
                      <a:pt x="0" y="0"/>
                    </a:lnTo>
                    <a:lnTo>
                      <a:pt x="0" y="69850"/>
                    </a:lnTo>
                    <a:lnTo>
                      <a:pt x="1756003" y="69850"/>
                    </a:lnTo>
                    <a:lnTo>
                      <a:pt x="1756003" y="0"/>
                    </a:lnTo>
                    <a:close/>
                  </a:path>
                </a:pathLst>
              </a:custGeom>
              <a:solidFill>
                <a:srgbClr val="FFFFFF"/>
              </a:solidFill>
            </p:spPr>
          </p:sp>
        </p:grpSp>
        <p:grpSp>
          <p:nvGrpSpPr>
            <p:cNvPr id="55" name="Group 55"/>
            <p:cNvGrpSpPr/>
            <p:nvPr/>
          </p:nvGrpSpPr>
          <p:grpSpPr>
            <a:xfrm>
              <a:off x="1490021" y="2879530"/>
              <a:ext cx="3896735" cy="386117"/>
              <a:chOff x="0" y="0"/>
              <a:chExt cx="5767635" cy="571500"/>
            </a:xfrm>
          </p:grpSpPr>
          <p:sp>
            <p:nvSpPr>
              <p:cNvPr id="56" name="Freeform 56"/>
              <p:cNvSpPr/>
              <p:nvPr/>
            </p:nvSpPr>
            <p:spPr>
              <a:xfrm>
                <a:off x="0" y="255270"/>
                <a:ext cx="5767636" cy="69850"/>
              </a:xfrm>
              <a:custGeom>
                <a:avLst/>
                <a:gdLst/>
                <a:ahLst/>
                <a:cxnLst/>
                <a:rect l="l" t="t" r="r" b="b"/>
                <a:pathLst>
                  <a:path w="5767636" h="69850">
                    <a:moveTo>
                      <a:pt x="5476806" y="0"/>
                    </a:moveTo>
                    <a:lnTo>
                      <a:pt x="0" y="0"/>
                    </a:lnTo>
                    <a:lnTo>
                      <a:pt x="0" y="69850"/>
                    </a:lnTo>
                    <a:lnTo>
                      <a:pt x="5767636" y="69850"/>
                    </a:lnTo>
                    <a:lnTo>
                      <a:pt x="5767636" y="0"/>
                    </a:lnTo>
                    <a:close/>
                  </a:path>
                </a:pathLst>
              </a:custGeom>
              <a:solidFill>
                <a:srgbClr val="FFFFFF"/>
              </a:solidFill>
            </p:spPr>
          </p:sp>
        </p:grpSp>
        <p:grpSp>
          <p:nvGrpSpPr>
            <p:cNvPr id="57" name="Group 57"/>
            <p:cNvGrpSpPr/>
            <p:nvPr/>
          </p:nvGrpSpPr>
          <p:grpSpPr>
            <a:xfrm rot="-5400000">
              <a:off x="1158981" y="3153986"/>
              <a:ext cx="662082" cy="469192"/>
              <a:chOff x="0" y="0"/>
              <a:chExt cx="806450" cy="571500"/>
            </a:xfrm>
          </p:grpSpPr>
          <p:sp>
            <p:nvSpPr>
              <p:cNvPr id="58" name="Freeform 58"/>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grpSp>
      <p:pic>
        <p:nvPicPr>
          <p:cNvPr id="59" name="Picture 5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27207" y="3290471"/>
            <a:ext cx="606651" cy="570252"/>
          </a:xfrm>
          <a:prstGeom prst="rect">
            <a:avLst/>
          </a:prstGeom>
        </p:spPr>
      </p:pic>
      <p:pic>
        <p:nvPicPr>
          <p:cNvPr id="60" name="Picture 6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58997" y="3289793"/>
            <a:ext cx="606651" cy="570252"/>
          </a:xfrm>
          <a:prstGeom prst="rect">
            <a:avLst/>
          </a:prstGeom>
        </p:spPr>
      </p:pic>
      <p:pic>
        <p:nvPicPr>
          <p:cNvPr id="61" name="Picture 6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9324" y="3290471"/>
            <a:ext cx="606651" cy="570252"/>
          </a:xfrm>
          <a:prstGeom prst="rect">
            <a:avLst/>
          </a:prstGeom>
        </p:spPr>
      </p:pic>
      <p:sp>
        <p:nvSpPr>
          <p:cNvPr id="62" name="AutoShape 62"/>
          <p:cNvSpPr/>
          <p:nvPr/>
        </p:nvSpPr>
        <p:spPr>
          <a:xfrm rot="-5400000">
            <a:off x="4241674" y="6483601"/>
            <a:ext cx="4013358" cy="0"/>
          </a:xfrm>
          <a:prstGeom prst="line">
            <a:avLst/>
          </a:prstGeom>
          <a:ln w="47625" cap="rnd">
            <a:solidFill>
              <a:srgbClr val="13538A">
                <a:alpha val="17647"/>
              </a:srgbClr>
            </a:solidFill>
            <a:prstDash val="solid"/>
            <a:headEnd type="none" w="sm" len="sm"/>
            <a:tailEnd type="none" w="sm" len="sm"/>
          </a:ln>
        </p:spPr>
      </p:sp>
      <p:sp>
        <p:nvSpPr>
          <p:cNvPr id="63" name="AutoShape 63"/>
          <p:cNvSpPr/>
          <p:nvPr/>
        </p:nvSpPr>
        <p:spPr>
          <a:xfrm rot="-5400000">
            <a:off x="10197401" y="6483601"/>
            <a:ext cx="4013358" cy="0"/>
          </a:xfrm>
          <a:prstGeom prst="line">
            <a:avLst/>
          </a:prstGeom>
          <a:ln w="47625" cap="rnd">
            <a:solidFill>
              <a:srgbClr val="13538A">
                <a:alpha val="17647"/>
              </a:srgbClr>
            </a:solidFill>
            <a:prstDash val="solid"/>
            <a:headEnd type="none" w="sm" len="sm"/>
            <a:tailEnd type="none" w="sm" len="sm"/>
          </a:ln>
        </p:spPr>
      </p:sp>
      <p:pic>
        <p:nvPicPr>
          <p:cNvPr id="64" name="Picture 64"/>
          <p:cNvPicPr>
            <a:picLocks noChangeAspect="1"/>
          </p:cNvPicPr>
          <p:nvPr/>
        </p:nvPicPr>
        <p:blipFill>
          <a:blip r:embed="rId6"/>
          <a:srcRect/>
          <a:stretch>
            <a:fillRect/>
          </a:stretch>
        </p:blipFill>
        <p:spPr>
          <a:xfrm>
            <a:off x="17131028" y="9051661"/>
            <a:ext cx="955456" cy="9554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73386" y="1225029"/>
            <a:ext cx="3731104" cy="8523873"/>
          </a:xfrm>
          <a:prstGeom prst="rect">
            <a:avLst/>
          </a:prstGeom>
          <a:solidFill>
            <a:srgbClr val="F4F4F4">
              <a:alpha val="60000"/>
            </a:srgbClr>
          </a:solidFill>
        </p:spPr>
      </p:sp>
      <p:sp>
        <p:nvSpPr>
          <p:cNvPr id="3" name="AutoShape 3"/>
          <p:cNvSpPr/>
          <p:nvPr/>
        </p:nvSpPr>
        <p:spPr>
          <a:xfrm>
            <a:off x="15004490" y="419937"/>
            <a:ext cx="2698190" cy="9322559"/>
          </a:xfrm>
          <a:prstGeom prst="rect">
            <a:avLst/>
          </a:prstGeom>
          <a:solidFill>
            <a:srgbClr val="F4F4F4"/>
          </a:solidFill>
        </p:spPr>
      </p:sp>
      <p:sp>
        <p:nvSpPr>
          <p:cNvPr id="4" name="AutoShape 4"/>
          <p:cNvSpPr/>
          <p:nvPr/>
        </p:nvSpPr>
        <p:spPr>
          <a:xfrm>
            <a:off x="706054" y="425224"/>
            <a:ext cx="3929490" cy="9317271"/>
          </a:xfrm>
          <a:prstGeom prst="rect">
            <a:avLst/>
          </a:prstGeom>
          <a:solidFill>
            <a:srgbClr val="F4F4F4"/>
          </a:solidFill>
        </p:spPr>
      </p:sp>
      <p:sp>
        <p:nvSpPr>
          <p:cNvPr id="5" name="AutoShape 5"/>
          <p:cNvSpPr/>
          <p:nvPr/>
        </p:nvSpPr>
        <p:spPr>
          <a:xfrm>
            <a:off x="706054" y="419937"/>
            <a:ext cx="16964595" cy="793923"/>
          </a:xfrm>
          <a:prstGeom prst="rect">
            <a:avLst/>
          </a:prstGeom>
          <a:solidFill>
            <a:srgbClr val="13538A"/>
          </a:solidFill>
        </p:spPr>
      </p:sp>
      <p:sp>
        <p:nvSpPr>
          <p:cNvPr id="6" name="AutoShape 6"/>
          <p:cNvSpPr/>
          <p:nvPr/>
        </p:nvSpPr>
        <p:spPr>
          <a:xfrm>
            <a:off x="4623921" y="1218623"/>
            <a:ext cx="2701863" cy="8523873"/>
          </a:xfrm>
          <a:prstGeom prst="rect">
            <a:avLst/>
          </a:prstGeom>
          <a:solidFill>
            <a:srgbClr val="F4F4F4">
              <a:alpha val="60000"/>
            </a:srgbClr>
          </a:solidFill>
        </p:spPr>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8842" y="3312874"/>
            <a:ext cx="289485" cy="228183"/>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8842" y="4178010"/>
            <a:ext cx="289485" cy="22818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8842" y="1562495"/>
            <a:ext cx="289485" cy="228183"/>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8842" y="2427632"/>
            <a:ext cx="289485" cy="228183"/>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7870" y="5044682"/>
            <a:ext cx="290457" cy="228948"/>
          </a:xfrm>
          <a:prstGeom prst="rect">
            <a:avLst/>
          </a:prstGeom>
        </p:spPr>
      </p:pic>
      <p:sp>
        <p:nvSpPr>
          <p:cNvPr id="12" name="TextBox 12"/>
          <p:cNvSpPr txBox="1"/>
          <p:nvPr/>
        </p:nvSpPr>
        <p:spPr>
          <a:xfrm>
            <a:off x="4924004" y="637641"/>
            <a:ext cx="2020779" cy="338917"/>
          </a:xfrm>
          <a:prstGeom prst="rect">
            <a:avLst/>
          </a:prstGeom>
        </p:spPr>
        <p:txBody>
          <a:bodyPr lIns="0" tIns="0" rIns="0" bIns="0" rtlCol="0" anchor="t">
            <a:spAutoFit/>
          </a:bodyPr>
          <a:lstStyle/>
          <a:p>
            <a:pPr algn="ctr">
              <a:lnSpc>
                <a:spcPts val="2880"/>
              </a:lnSpc>
            </a:pPr>
            <a:r>
              <a:rPr lang="en-US" sz="1800">
                <a:solidFill>
                  <a:srgbClr val="FFFFFF"/>
                </a:solidFill>
                <a:latin typeface="Montserrat Classic Bold"/>
              </a:rPr>
              <a:t>JR. / SR.</a:t>
            </a:r>
          </a:p>
        </p:txBody>
      </p:sp>
      <p:sp>
        <p:nvSpPr>
          <p:cNvPr id="13" name="TextBox 13"/>
          <p:cNvSpPr txBox="1"/>
          <p:nvPr/>
        </p:nvSpPr>
        <p:spPr>
          <a:xfrm>
            <a:off x="7987462" y="614103"/>
            <a:ext cx="2020779" cy="338917"/>
          </a:xfrm>
          <a:prstGeom prst="rect">
            <a:avLst/>
          </a:prstGeom>
        </p:spPr>
        <p:txBody>
          <a:bodyPr lIns="0" tIns="0" rIns="0" bIns="0" rtlCol="0" anchor="t">
            <a:spAutoFit/>
          </a:bodyPr>
          <a:lstStyle/>
          <a:p>
            <a:pPr algn="ctr">
              <a:lnSpc>
                <a:spcPts val="2880"/>
              </a:lnSpc>
            </a:pPr>
            <a:r>
              <a:rPr lang="en-US" sz="1800">
                <a:solidFill>
                  <a:srgbClr val="FFFFFF"/>
                </a:solidFill>
                <a:latin typeface="Montserrat Classic Bold"/>
              </a:rPr>
              <a:t>ROLE ASSIGNED</a:t>
            </a:r>
          </a:p>
        </p:txBody>
      </p:sp>
      <p:sp>
        <p:nvSpPr>
          <p:cNvPr id="14" name="TextBox 14"/>
          <p:cNvSpPr txBox="1"/>
          <p:nvPr/>
        </p:nvSpPr>
        <p:spPr>
          <a:xfrm>
            <a:off x="11525188" y="455800"/>
            <a:ext cx="3182383" cy="338917"/>
          </a:xfrm>
          <a:prstGeom prst="rect">
            <a:avLst/>
          </a:prstGeom>
        </p:spPr>
        <p:txBody>
          <a:bodyPr lIns="0" tIns="0" rIns="0" bIns="0" rtlCol="0" anchor="t">
            <a:spAutoFit/>
          </a:bodyPr>
          <a:lstStyle/>
          <a:p>
            <a:pPr algn="ctr">
              <a:lnSpc>
                <a:spcPts val="2880"/>
              </a:lnSpc>
            </a:pPr>
            <a:r>
              <a:rPr lang="en-US" sz="1800">
                <a:solidFill>
                  <a:srgbClr val="FFFFFF"/>
                </a:solidFill>
                <a:latin typeface="Montserrat Classic Bold"/>
              </a:rPr>
              <a:t>WORK DONE IN HOURS</a:t>
            </a:r>
          </a:p>
        </p:txBody>
      </p:sp>
      <p:sp>
        <p:nvSpPr>
          <p:cNvPr id="15" name="TextBox 15"/>
          <p:cNvSpPr txBox="1"/>
          <p:nvPr/>
        </p:nvSpPr>
        <p:spPr>
          <a:xfrm>
            <a:off x="15343195" y="455800"/>
            <a:ext cx="2020779" cy="702599"/>
          </a:xfrm>
          <a:prstGeom prst="rect">
            <a:avLst/>
          </a:prstGeom>
        </p:spPr>
        <p:txBody>
          <a:bodyPr lIns="0" tIns="0" rIns="0" bIns="0" rtlCol="0" anchor="t">
            <a:spAutoFit/>
          </a:bodyPr>
          <a:lstStyle/>
          <a:p>
            <a:pPr algn="ctr">
              <a:lnSpc>
                <a:spcPts val="2880"/>
              </a:lnSpc>
            </a:pPr>
            <a:r>
              <a:rPr lang="en-US" sz="1800">
                <a:solidFill>
                  <a:srgbClr val="FFFFFF"/>
                </a:solidFill>
                <a:latin typeface="Montserrat Classic Bold"/>
              </a:rPr>
              <a:t>BITBUCKET SETUP</a:t>
            </a:r>
          </a:p>
        </p:txBody>
      </p:sp>
      <p:sp>
        <p:nvSpPr>
          <p:cNvPr id="16" name="TextBox 16"/>
          <p:cNvSpPr txBox="1"/>
          <p:nvPr/>
        </p:nvSpPr>
        <p:spPr>
          <a:xfrm>
            <a:off x="1154704" y="1453686"/>
            <a:ext cx="2776637"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RAO SIDDHANT YADAV</a:t>
            </a:r>
          </a:p>
        </p:txBody>
      </p:sp>
      <p:sp>
        <p:nvSpPr>
          <p:cNvPr id="17" name="TextBox 17"/>
          <p:cNvSpPr txBox="1"/>
          <p:nvPr/>
        </p:nvSpPr>
        <p:spPr>
          <a:xfrm>
            <a:off x="1154704" y="2360957"/>
            <a:ext cx="3469216"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RAKSHITH R BETTEGOWDA</a:t>
            </a:r>
          </a:p>
        </p:txBody>
      </p:sp>
      <p:sp>
        <p:nvSpPr>
          <p:cNvPr id="18" name="TextBox 18"/>
          <p:cNvSpPr txBox="1"/>
          <p:nvPr/>
        </p:nvSpPr>
        <p:spPr>
          <a:xfrm>
            <a:off x="1154704" y="3224169"/>
            <a:ext cx="308143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SAHIT MANTRIPRAGADA</a:t>
            </a:r>
          </a:p>
        </p:txBody>
      </p:sp>
      <p:sp>
        <p:nvSpPr>
          <p:cNvPr id="19" name="TextBox 19"/>
          <p:cNvSpPr txBox="1"/>
          <p:nvPr/>
        </p:nvSpPr>
        <p:spPr>
          <a:xfrm>
            <a:off x="1154704" y="4089306"/>
            <a:ext cx="2265531"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KAIYUAN JIANG</a:t>
            </a:r>
          </a:p>
        </p:txBody>
      </p:sp>
      <p:sp>
        <p:nvSpPr>
          <p:cNvPr id="20" name="AutoShape 20"/>
          <p:cNvSpPr/>
          <p:nvPr/>
        </p:nvSpPr>
        <p:spPr>
          <a:xfrm>
            <a:off x="7343896" y="1218623"/>
            <a:ext cx="3929490" cy="8539804"/>
          </a:xfrm>
          <a:prstGeom prst="rect">
            <a:avLst/>
          </a:prstGeom>
          <a:solidFill>
            <a:srgbClr val="F4F4F4"/>
          </a:solidFill>
        </p:spPr>
      </p:sp>
      <p:sp>
        <p:nvSpPr>
          <p:cNvPr id="21" name="AutoShape 21"/>
          <p:cNvSpPr/>
          <p:nvPr/>
        </p:nvSpPr>
        <p:spPr>
          <a:xfrm>
            <a:off x="683549" y="9748902"/>
            <a:ext cx="16996625" cy="0"/>
          </a:xfrm>
          <a:prstGeom prst="line">
            <a:avLst/>
          </a:prstGeom>
          <a:ln w="9525" cap="flat">
            <a:solidFill>
              <a:srgbClr val="CFCDCD"/>
            </a:solidFill>
            <a:prstDash val="solid"/>
            <a:headEnd type="none" w="sm" len="sm"/>
            <a:tailEnd type="none" w="sm" len="sm"/>
          </a:ln>
        </p:spPr>
      </p:sp>
      <p:sp>
        <p:nvSpPr>
          <p:cNvPr id="22" name="AutoShape 22"/>
          <p:cNvSpPr/>
          <p:nvPr/>
        </p:nvSpPr>
        <p:spPr>
          <a:xfrm>
            <a:off x="706054" y="1209098"/>
            <a:ext cx="16996625" cy="0"/>
          </a:xfrm>
          <a:prstGeom prst="line">
            <a:avLst/>
          </a:prstGeom>
          <a:ln w="9525" cap="flat">
            <a:solidFill>
              <a:srgbClr val="191919"/>
            </a:solidFill>
            <a:prstDash val="solid"/>
            <a:headEnd type="none" w="sm" len="sm"/>
            <a:tailEnd type="none" w="sm" len="sm"/>
          </a:ln>
        </p:spPr>
      </p:sp>
      <p:sp>
        <p:nvSpPr>
          <p:cNvPr id="23" name="AutoShape 23"/>
          <p:cNvSpPr/>
          <p:nvPr/>
        </p:nvSpPr>
        <p:spPr>
          <a:xfrm>
            <a:off x="706054" y="2075290"/>
            <a:ext cx="16996625" cy="0"/>
          </a:xfrm>
          <a:prstGeom prst="line">
            <a:avLst/>
          </a:prstGeom>
          <a:ln w="9525" cap="flat">
            <a:solidFill>
              <a:srgbClr val="CFCDCD"/>
            </a:solidFill>
            <a:prstDash val="solid"/>
            <a:headEnd type="none" w="sm" len="sm"/>
            <a:tailEnd type="none" w="sm" len="sm"/>
          </a:ln>
        </p:spPr>
      </p:sp>
      <p:sp>
        <p:nvSpPr>
          <p:cNvPr id="24" name="AutoShape 24"/>
          <p:cNvSpPr/>
          <p:nvPr/>
        </p:nvSpPr>
        <p:spPr>
          <a:xfrm>
            <a:off x="706054" y="2941482"/>
            <a:ext cx="16996625" cy="0"/>
          </a:xfrm>
          <a:prstGeom prst="line">
            <a:avLst/>
          </a:prstGeom>
          <a:ln w="9525" cap="flat">
            <a:solidFill>
              <a:srgbClr val="CFCDCD"/>
            </a:solidFill>
            <a:prstDash val="solid"/>
            <a:headEnd type="none" w="sm" len="sm"/>
            <a:tailEnd type="none" w="sm" len="sm"/>
          </a:ln>
        </p:spPr>
      </p:sp>
      <p:sp>
        <p:nvSpPr>
          <p:cNvPr id="25" name="AutoShape 25"/>
          <p:cNvSpPr/>
          <p:nvPr/>
        </p:nvSpPr>
        <p:spPr>
          <a:xfrm>
            <a:off x="706054" y="4731016"/>
            <a:ext cx="16996625" cy="0"/>
          </a:xfrm>
          <a:prstGeom prst="line">
            <a:avLst/>
          </a:prstGeom>
          <a:ln w="9525" cap="flat">
            <a:solidFill>
              <a:srgbClr val="CFCDCD"/>
            </a:solidFill>
            <a:prstDash val="solid"/>
            <a:headEnd type="none" w="sm" len="sm"/>
            <a:tailEnd type="none" w="sm" len="sm"/>
          </a:ln>
        </p:spPr>
      </p:sp>
      <p:sp>
        <p:nvSpPr>
          <p:cNvPr id="26" name="AutoShape 26"/>
          <p:cNvSpPr/>
          <p:nvPr/>
        </p:nvSpPr>
        <p:spPr>
          <a:xfrm>
            <a:off x="706054" y="3845774"/>
            <a:ext cx="16996625" cy="0"/>
          </a:xfrm>
          <a:prstGeom prst="line">
            <a:avLst/>
          </a:prstGeom>
          <a:ln w="9525" cap="flat">
            <a:solidFill>
              <a:srgbClr val="CFCDCD"/>
            </a:solidFill>
            <a:prstDash val="solid"/>
            <a:headEnd type="none" w="sm" len="sm"/>
            <a:tailEnd type="none" w="sm" len="sm"/>
          </a:ln>
        </p:spPr>
      </p:sp>
      <p:sp>
        <p:nvSpPr>
          <p:cNvPr id="27" name="AutoShape 27"/>
          <p:cNvSpPr/>
          <p:nvPr/>
        </p:nvSpPr>
        <p:spPr>
          <a:xfrm>
            <a:off x="706054" y="5597791"/>
            <a:ext cx="16996625" cy="0"/>
          </a:xfrm>
          <a:prstGeom prst="line">
            <a:avLst/>
          </a:prstGeom>
          <a:ln w="9525" cap="flat">
            <a:solidFill>
              <a:srgbClr val="CFCDCD"/>
            </a:solidFill>
            <a:prstDash val="solid"/>
            <a:headEnd type="none" w="sm" len="sm"/>
            <a:tailEnd type="none" w="sm" len="sm"/>
          </a:ln>
        </p:spPr>
      </p:sp>
      <p:sp>
        <p:nvSpPr>
          <p:cNvPr id="28" name="AutoShape 28"/>
          <p:cNvSpPr/>
          <p:nvPr/>
        </p:nvSpPr>
        <p:spPr>
          <a:xfrm>
            <a:off x="706054" y="6464566"/>
            <a:ext cx="16996625" cy="0"/>
          </a:xfrm>
          <a:prstGeom prst="line">
            <a:avLst/>
          </a:prstGeom>
          <a:ln w="9525" cap="flat">
            <a:solidFill>
              <a:srgbClr val="CFCDCD"/>
            </a:solidFill>
            <a:prstDash val="solid"/>
            <a:headEnd type="none" w="sm" len="sm"/>
            <a:tailEnd type="none" w="sm" len="sm"/>
          </a:ln>
        </p:spPr>
      </p:sp>
      <p:sp>
        <p:nvSpPr>
          <p:cNvPr id="29" name="AutoShape 29"/>
          <p:cNvSpPr/>
          <p:nvPr/>
        </p:nvSpPr>
        <p:spPr>
          <a:xfrm>
            <a:off x="706054" y="7325339"/>
            <a:ext cx="16996625" cy="0"/>
          </a:xfrm>
          <a:prstGeom prst="line">
            <a:avLst/>
          </a:prstGeom>
          <a:ln w="9525" cap="flat">
            <a:solidFill>
              <a:srgbClr val="CFCDCD"/>
            </a:solidFill>
            <a:prstDash val="solid"/>
            <a:headEnd type="none" w="sm" len="sm"/>
            <a:tailEnd type="none" w="sm" len="sm"/>
          </a:ln>
        </p:spPr>
      </p:sp>
      <p:sp>
        <p:nvSpPr>
          <p:cNvPr id="30" name="AutoShape 30"/>
          <p:cNvSpPr/>
          <p:nvPr/>
        </p:nvSpPr>
        <p:spPr>
          <a:xfrm>
            <a:off x="706054" y="8154952"/>
            <a:ext cx="16996625" cy="0"/>
          </a:xfrm>
          <a:prstGeom prst="line">
            <a:avLst/>
          </a:prstGeom>
          <a:ln w="9525" cap="flat">
            <a:solidFill>
              <a:srgbClr val="CFCDCD"/>
            </a:solidFill>
            <a:prstDash val="solid"/>
            <a:headEnd type="none" w="sm" len="sm"/>
            <a:tailEnd type="none" w="sm" len="sm"/>
          </a:ln>
        </p:spPr>
      </p:sp>
      <p:sp>
        <p:nvSpPr>
          <p:cNvPr id="31" name="AutoShape 31"/>
          <p:cNvSpPr/>
          <p:nvPr/>
        </p:nvSpPr>
        <p:spPr>
          <a:xfrm>
            <a:off x="725104" y="8973179"/>
            <a:ext cx="16996625" cy="0"/>
          </a:xfrm>
          <a:prstGeom prst="line">
            <a:avLst/>
          </a:prstGeom>
          <a:ln w="9525" cap="flat">
            <a:solidFill>
              <a:srgbClr val="CFCDCD"/>
            </a:solidFill>
            <a:prstDash val="solid"/>
            <a:headEnd type="none" w="sm" len="sm"/>
            <a:tailEnd type="none" w="sm" len="sm"/>
          </a:ln>
        </p:spPr>
      </p:sp>
      <p:pic>
        <p:nvPicPr>
          <p:cNvPr id="32" name="Picture 3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9813" y="7611032"/>
            <a:ext cx="289485" cy="228183"/>
          </a:xfrm>
          <a:prstGeom prst="rect">
            <a:avLst/>
          </a:prstGeom>
        </p:spPr>
      </p:pic>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9813" y="8485693"/>
            <a:ext cx="289485" cy="228183"/>
          </a:xfrm>
          <a:prstGeom prst="rect">
            <a:avLst/>
          </a:prstGeom>
        </p:spPr>
      </p:pic>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9813" y="5936853"/>
            <a:ext cx="289485" cy="228183"/>
          </a:xfrm>
          <a:prstGeom prst="rect">
            <a:avLst/>
          </a:prstGeom>
        </p:spPr>
      </p:pic>
      <p:pic>
        <p:nvPicPr>
          <p:cNvPr id="35" name="Picture 3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9813" y="6773415"/>
            <a:ext cx="289485" cy="228183"/>
          </a:xfrm>
          <a:prstGeom prst="rect">
            <a:avLst/>
          </a:prstGeom>
        </p:spPr>
      </p:pic>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8842" y="9258300"/>
            <a:ext cx="290457" cy="228948"/>
          </a:xfrm>
          <a:prstGeom prst="rect">
            <a:avLst/>
          </a:prstGeom>
        </p:spPr>
      </p:pic>
      <p:sp>
        <p:nvSpPr>
          <p:cNvPr id="37" name="TextBox 37"/>
          <p:cNvSpPr txBox="1"/>
          <p:nvPr/>
        </p:nvSpPr>
        <p:spPr>
          <a:xfrm>
            <a:off x="1277081" y="637641"/>
            <a:ext cx="2020779" cy="338917"/>
          </a:xfrm>
          <a:prstGeom prst="rect">
            <a:avLst/>
          </a:prstGeom>
        </p:spPr>
        <p:txBody>
          <a:bodyPr lIns="0" tIns="0" rIns="0" bIns="0" rtlCol="0" anchor="t">
            <a:spAutoFit/>
          </a:bodyPr>
          <a:lstStyle/>
          <a:p>
            <a:pPr algn="ctr">
              <a:lnSpc>
                <a:spcPts val="2880"/>
              </a:lnSpc>
            </a:pPr>
            <a:r>
              <a:rPr lang="en-US" sz="1800">
                <a:solidFill>
                  <a:srgbClr val="FFFFFF"/>
                </a:solidFill>
                <a:latin typeface="Montserrat Classic Bold"/>
              </a:rPr>
              <a:t>NAME</a:t>
            </a:r>
          </a:p>
        </p:txBody>
      </p:sp>
      <p:sp>
        <p:nvSpPr>
          <p:cNvPr id="38" name="TextBox 38"/>
          <p:cNvSpPr txBox="1"/>
          <p:nvPr/>
        </p:nvSpPr>
        <p:spPr>
          <a:xfrm>
            <a:off x="1154704" y="4934713"/>
            <a:ext cx="308143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ABDULLAH A M ALGAMI</a:t>
            </a:r>
          </a:p>
        </p:txBody>
      </p:sp>
      <p:sp>
        <p:nvSpPr>
          <p:cNvPr id="39" name="TextBox 39"/>
          <p:cNvSpPr txBox="1"/>
          <p:nvPr/>
        </p:nvSpPr>
        <p:spPr>
          <a:xfrm>
            <a:off x="1130084" y="5826119"/>
            <a:ext cx="308143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SALEH M M ALHARBI</a:t>
            </a:r>
          </a:p>
        </p:txBody>
      </p:sp>
      <p:sp>
        <p:nvSpPr>
          <p:cNvPr id="40" name="TextBox 40"/>
          <p:cNvSpPr txBox="1"/>
          <p:nvPr/>
        </p:nvSpPr>
        <p:spPr>
          <a:xfrm>
            <a:off x="1154704" y="6706740"/>
            <a:ext cx="308143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ANUGRA SATA THOMAS</a:t>
            </a:r>
          </a:p>
        </p:txBody>
      </p:sp>
      <p:sp>
        <p:nvSpPr>
          <p:cNvPr id="41" name="TextBox 41"/>
          <p:cNvSpPr txBox="1"/>
          <p:nvPr/>
        </p:nvSpPr>
        <p:spPr>
          <a:xfrm>
            <a:off x="1154704" y="7544357"/>
            <a:ext cx="308143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RAHUL KUMAR</a:t>
            </a:r>
          </a:p>
        </p:txBody>
      </p:sp>
      <p:sp>
        <p:nvSpPr>
          <p:cNvPr id="42" name="TextBox 42"/>
          <p:cNvSpPr txBox="1"/>
          <p:nvPr/>
        </p:nvSpPr>
        <p:spPr>
          <a:xfrm>
            <a:off x="1130084" y="8374959"/>
            <a:ext cx="308143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ANYU XU</a:t>
            </a:r>
          </a:p>
        </p:txBody>
      </p:sp>
      <p:sp>
        <p:nvSpPr>
          <p:cNvPr id="43" name="TextBox 43"/>
          <p:cNvSpPr txBox="1"/>
          <p:nvPr/>
        </p:nvSpPr>
        <p:spPr>
          <a:xfrm>
            <a:off x="1130084" y="9169978"/>
            <a:ext cx="308143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CHRIS CHEN</a:t>
            </a:r>
          </a:p>
        </p:txBody>
      </p:sp>
      <p:sp>
        <p:nvSpPr>
          <p:cNvPr id="44" name="TextBox 44"/>
          <p:cNvSpPr txBox="1"/>
          <p:nvPr/>
        </p:nvSpPr>
        <p:spPr>
          <a:xfrm>
            <a:off x="5386136" y="1453686"/>
            <a:ext cx="143447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SENIOR</a:t>
            </a:r>
          </a:p>
        </p:txBody>
      </p:sp>
      <p:sp>
        <p:nvSpPr>
          <p:cNvPr id="45" name="TextBox 45"/>
          <p:cNvSpPr txBox="1"/>
          <p:nvPr/>
        </p:nvSpPr>
        <p:spPr>
          <a:xfrm>
            <a:off x="5386136" y="4934713"/>
            <a:ext cx="143447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JUNIOR</a:t>
            </a:r>
          </a:p>
        </p:txBody>
      </p:sp>
      <p:sp>
        <p:nvSpPr>
          <p:cNvPr id="46" name="TextBox 46"/>
          <p:cNvSpPr txBox="1"/>
          <p:nvPr/>
        </p:nvSpPr>
        <p:spPr>
          <a:xfrm>
            <a:off x="5386136" y="3224169"/>
            <a:ext cx="143447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SENIOR</a:t>
            </a:r>
          </a:p>
        </p:txBody>
      </p:sp>
      <p:sp>
        <p:nvSpPr>
          <p:cNvPr id="47" name="TextBox 47"/>
          <p:cNvSpPr txBox="1"/>
          <p:nvPr/>
        </p:nvSpPr>
        <p:spPr>
          <a:xfrm>
            <a:off x="5386136" y="2316898"/>
            <a:ext cx="143447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SENIOR</a:t>
            </a:r>
          </a:p>
        </p:txBody>
      </p:sp>
      <p:sp>
        <p:nvSpPr>
          <p:cNvPr id="48" name="TextBox 48"/>
          <p:cNvSpPr txBox="1"/>
          <p:nvPr/>
        </p:nvSpPr>
        <p:spPr>
          <a:xfrm>
            <a:off x="5386136" y="4089306"/>
            <a:ext cx="143447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SENIOR</a:t>
            </a:r>
          </a:p>
        </p:txBody>
      </p:sp>
      <p:sp>
        <p:nvSpPr>
          <p:cNvPr id="49" name="TextBox 49"/>
          <p:cNvSpPr txBox="1"/>
          <p:nvPr/>
        </p:nvSpPr>
        <p:spPr>
          <a:xfrm>
            <a:off x="5386136" y="5826119"/>
            <a:ext cx="143447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JUNIOR</a:t>
            </a:r>
          </a:p>
        </p:txBody>
      </p:sp>
      <p:sp>
        <p:nvSpPr>
          <p:cNvPr id="50" name="TextBox 50"/>
          <p:cNvSpPr txBox="1"/>
          <p:nvPr/>
        </p:nvSpPr>
        <p:spPr>
          <a:xfrm>
            <a:off x="5386136" y="7544357"/>
            <a:ext cx="143447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JUNIOR</a:t>
            </a:r>
          </a:p>
        </p:txBody>
      </p:sp>
      <p:sp>
        <p:nvSpPr>
          <p:cNvPr id="51" name="TextBox 51"/>
          <p:cNvSpPr txBox="1"/>
          <p:nvPr/>
        </p:nvSpPr>
        <p:spPr>
          <a:xfrm>
            <a:off x="5386136" y="6706740"/>
            <a:ext cx="143447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JUNIOR</a:t>
            </a:r>
          </a:p>
        </p:txBody>
      </p:sp>
      <p:sp>
        <p:nvSpPr>
          <p:cNvPr id="52" name="TextBox 52"/>
          <p:cNvSpPr txBox="1"/>
          <p:nvPr/>
        </p:nvSpPr>
        <p:spPr>
          <a:xfrm>
            <a:off x="5386136" y="8374959"/>
            <a:ext cx="143447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JUNIOR</a:t>
            </a:r>
          </a:p>
        </p:txBody>
      </p:sp>
      <p:sp>
        <p:nvSpPr>
          <p:cNvPr id="53" name="TextBox 53"/>
          <p:cNvSpPr txBox="1"/>
          <p:nvPr/>
        </p:nvSpPr>
        <p:spPr>
          <a:xfrm>
            <a:off x="5386136" y="9191625"/>
            <a:ext cx="143447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JUNIOR</a:t>
            </a:r>
          </a:p>
        </p:txBody>
      </p:sp>
      <p:sp>
        <p:nvSpPr>
          <p:cNvPr id="54" name="TextBox 54"/>
          <p:cNvSpPr txBox="1"/>
          <p:nvPr/>
        </p:nvSpPr>
        <p:spPr>
          <a:xfrm>
            <a:off x="8101922" y="1453686"/>
            <a:ext cx="2413438"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MACHINE LEARNING</a:t>
            </a:r>
          </a:p>
        </p:txBody>
      </p:sp>
      <p:sp>
        <p:nvSpPr>
          <p:cNvPr id="55" name="TextBox 55"/>
          <p:cNvSpPr txBox="1"/>
          <p:nvPr/>
        </p:nvSpPr>
        <p:spPr>
          <a:xfrm>
            <a:off x="8101922" y="7544357"/>
            <a:ext cx="2413438"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MACHINE LEARNING</a:t>
            </a:r>
          </a:p>
        </p:txBody>
      </p:sp>
      <p:sp>
        <p:nvSpPr>
          <p:cNvPr id="56" name="TextBox 56"/>
          <p:cNvSpPr txBox="1"/>
          <p:nvPr/>
        </p:nvSpPr>
        <p:spPr>
          <a:xfrm>
            <a:off x="8101922" y="4089306"/>
            <a:ext cx="2413438"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MACHINE LEARNING</a:t>
            </a:r>
          </a:p>
        </p:txBody>
      </p:sp>
      <p:sp>
        <p:nvSpPr>
          <p:cNvPr id="57" name="TextBox 57"/>
          <p:cNvSpPr txBox="1"/>
          <p:nvPr/>
        </p:nvSpPr>
        <p:spPr>
          <a:xfrm>
            <a:off x="8101922" y="6684710"/>
            <a:ext cx="2413438"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MACHINE LEARNING</a:t>
            </a:r>
          </a:p>
        </p:txBody>
      </p:sp>
      <p:sp>
        <p:nvSpPr>
          <p:cNvPr id="58" name="TextBox 58"/>
          <p:cNvSpPr txBox="1"/>
          <p:nvPr/>
        </p:nvSpPr>
        <p:spPr>
          <a:xfrm>
            <a:off x="8101922" y="2316898"/>
            <a:ext cx="275740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WEB DEVELOPMENT</a:t>
            </a:r>
          </a:p>
        </p:txBody>
      </p:sp>
      <p:sp>
        <p:nvSpPr>
          <p:cNvPr id="59" name="TextBox 59"/>
          <p:cNvSpPr txBox="1"/>
          <p:nvPr/>
        </p:nvSpPr>
        <p:spPr>
          <a:xfrm>
            <a:off x="8101922" y="5826119"/>
            <a:ext cx="275740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WEB DEVELOPMENT</a:t>
            </a:r>
          </a:p>
        </p:txBody>
      </p:sp>
      <p:sp>
        <p:nvSpPr>
          <p:cNvPr id="60" name="TextBox 60"/>
          <p:cNvSpPr txBox="1"/>
          <p:nvPr/>
        </p:nvSpPr>
        <p:spPr>
          <a:xfrm>
            <a:off x="8101922" y="4934713"/>
            <a:ext cx="275740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WEB DEVELOPMENT</a:t>
            </a:r>
          </a:p>
        </p:txBody>
      </p:sp>
      <p:sp>
        <p:nvSpPr>
          <p:cNvPr id="61" name="TextBox 61"/>
          <p:cNvSpPr txBox="1"/>
          <p:nvPr/>
        </p:nvSpPr>
        <p:spPr>
          <a:xfrm>
            <a:off x="8101922" y="3224169"/>
            <a:ext cx="275740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DATA VISUALIZATION</a:t>
            </a:r>
          </a:p>
        </p:txBody>
      </p:sp>
      <p:sp>
        <p:nvSpPr>
          <p:cNvPr id="62" name="TextBox 62"/>
          <p:cNvSpPr txBox="1"/>
          <p:nvPr/>
        </p:nvSpPr>
        <p:spPr>
          <a:xfrm>
            <a:off x="8101922" y="8374959"/>
            <a:ext cx="275740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DATA VISUALIZATION</a:t>
            </a:r>
          </a:p>
        </p:txBody>
      </p:sp>
      <p:sp>
        <p:nvSpPr>
          <p:cNvPr id="63" name="TextBox 63"/>
          <p:cNvSpPr txBox="1"/>
          <p:nvPr/>
        </p:nvSpPr>
        <p:spPr>
          <a:xfrm>
            <a:off x="8101922" y="9169978"/>
            <a:ext cx="2757400" cy="338917"/>
          </a:xfrm>
          <a:prstGeom prst="rect">
            <a:avLst/>
          </a:prstGeom>
        </p:spPr>
        <p:txBody>
          <a:bodyPr lIns="0" tIns="0" rIns="0" bIns="0" rtlCol="0" anchor="t">
            <a:spAutoFit/>
          </a:bodyPr>
          <a:lstStyle/>
          <a:p>
            <a:pPr>
              <a:lnSpc>
                <a:spcPts val="2880"/>
              </a:lnSpc>
            </a:pPr>
            <a:r>
              <a:rPr lang="en-US" sz="1800">
                <a:solidFill>
                  <a:srgbClr val="13538A"/>
                </a:solidFill>
                <a:latin typeface="Montserrat Classic Bold"/>
              </a:rPr>
              <a:t>DATA VISUALIZATION</a:t>
            </a:r>
          </a:p>
        </p:txBody>
      </p:sp>
      <p:sp>
        <p:nvSpPr>
          <p:cNvPr id="64" name="TextBox 64"/>
          <p:cNvSpPr txBox="1"/>
          <p:nvPr/>
        </p:nvSpPr>
        <p:spPr>
          <a:xfrm>
            <a:off x="11446715" y="819482"/>
            <a:ext cx="1478242" cy="338917"/>
          </a:xfrm>
          <a:prstGeom prst="rect">
            <a:avLst/>
          </a:prstGeom>
        </p:spPr>
        <p:txBody>
          <a:bodyPr lIns="0" tIns="0" rIns="0" bIns="0" rtlCol="0" anchor="t">
            <a:spAutoFit/>
          </a:bodyPr>
          <a:lstStyle/>
          <a:p>
            <a:pPr algn="ctr">
              <a:lnSpc>
                <a:spcPts val="2880"/>
              </a:lnSpc>
            </a:pPr>
            <a:r>
              <a:rPr lang="en-US" sz="1800">
                <a:solidFill>
                  <a:srgbClr val="FFFFFF"/>
                </a:solidFill>
                <a:latin typeface="Montserrat Classic Bold"/>
              </a:rPr>
              <a:t>ITERATION 1</a:t>
            </a:r>
          </a:p>
        </p:txBody>
      </p:sp>
      <p:sp>
        <p:nvSpPr>
          <p:cNvPr id="65" name="TextBox 65"/>
          <p:cNvSpPr txBox="1"/>
          <p:nvPr/>
        </p:nvSpPr>
        <p:spPr>
          <a:xfrm>
            <a:off x="13295675" y="819482"/>
            <a:ext cx="1478242" cy="338917"/>
          </a:xfrm>
          <a:prstGeom prst="rect">
            <a:avLst/>
          </a:prstGeom>
        </p:spPr>
        <p:txBody>
          <a:bodyPr lIns="0" tIns="0" rIns="0" bIns="0" rtlCol="0" anchor="t">
            <a:spAutoFit/>
          </a:bodyPr>
          <a:lstStyle/>
          <a:p>
            <a:pPr algn="ctr">
              <a:lnSpc>
                <a:spcPts val="2880"/>
              </a:lnSpc>
            </a:pPr>
            <a:r>
              <a:rPr lang="en-US" sz="1800">
                <a:solidFill>
                  <a:srgbClr val="FFFFFF"/>
                </a:solidFill>
                <a:latin typeface="Montserrat Classic Bold"/>
              </a:rPr>
              <a:t>ITERATION 2</a:t>
            </a:r>
          </a:p>
        </p:txBody>
      </p:sp>
      <p:sp>
        <p:nvSpPr>
          <p:cNvPr id="66" name="AutoShape 66"/>
          <p:cNvSpPr/>
          <p:nvPr/>
        </p:nvSpPr>
        <p:spPr>
          <a:xfrm rot="5400000">
            <a:off x="8859590" y="5476182"/>
            <a:ext cx="8523103" cy="0"/>
          </a:xfrm>
          <a:prstGeom prst="line">
            <a:avLst/>
          </a:prstGeom>
          <a:ln w="9525" cap="flat">
            <a:solidFill>
              <a:srgbClr val="CFCDCD"/>
            </a:solidFill>
            <a:prstDash val="solid"/>
            <a:headEnd type="none" w="sm" len="sm"/>
            <a:tailEnd type="none" w="sm" len="sm"/>
          </a:ln>
        </p:spPr>
      </p:sp>
      <p:sp>
        <p:nvSpPr>
          <p:cNvPr id="67" name="TextBox 67"/>
          <p:cNvSpPr txBox="1"/>
          <p:nvPr/>
        </p:nvSpPr>
        <p:spPr>
          <a:xfrm>
            <a:off x="11855512" y="5804356"/>
            <a:ext cx="660648" cy="372918"/>
          </a:xfrm>
          <a:prstGeom prst="rect">
            <a:avLst/>
          </a:prstGeom>
        </p:spPr>
        <p:txBody>
          <a:bodyPr lIns="0" tIns="0" rIns="0" bIns="0" rtlCol="0" anchor="t">
            <a:spAutoFit/>
          </a:bodyPr>
          <a:lstStyle/>
          <a:p>
            <a:pPr>
              <a:lnSpc>
                <a:spcPts val="3199"/>
              </a:lnSpc>
            </a:pPr>
            <a:r>
              <a:rPr lang="en-US" sz="1999">
                <a:solidFill>
                  <a:srgbClr val="13538A"/>
                </a:solidFill>
                <a:latin typeface="Montserrat Classic Bold"/>
              </a:rPr>
              <a:t>34.2</a:t>
            </a:r>
          </a:p>
        </p:txBody>
      </p:sp>
      <p:sp>
        <p:nvSpPr>
          <p:cNvPr id="68" name="TextBox 68"/>
          <p:cNvSpPr txBox="1"/>
          <p:nvPr/>
        </p:nvSpPr>
        <p:spPr>
          <a:xfrm>
            <a:off x="11855512" y="4918941"/>
            <a:ext cx="660648" cy="372918"/>
          </a:xfrm>
          <a:prstGeom prst="rect">
            <a:avLst/>
          </a:prstGeom>
        </p:spPr>
        <p:txBody>
          <a:bodyPr lIns="0" tIns="0" rIns="0" bIns="0" rtlCol="0" anchor="t">
            <a:spAutoFit/>
          </a:bodyPr>
          <a:lstStyle/>
          <a:p>
            <a:pPr>
              <a:lnSpc>
                <a:spcPts val="3199"/>
              </a:lnSpc>
            </a:pPr>
            <a:r>
              <a:rPr lang="en-US" sz="1999">
                <a:solidFill>
                  <a:srgbClr val="13538A"/>
                </a:solidFill>
                <a:latin typeface="Montserrat Classic Bold"/>
              </a:rPr>
              <a:t>35.4</a:t>
            </a:r>
          </a:p>
        </p:txBody>
      </p:sp>
      <p:sp>
        <p:nvSpPr>
          <p:cNvPr id="69" name="TextBox 69"/>
          <p:cNvSpPr txBox="1"/>
          <p:nvPr/>
        </p:nvSpPr>
        <p:spPr>
          <a:xfrm>
            <a:off x="11855512" y="7522593"/>
            <a:ext cx="660648" cy="372918"/>
          </a:xfrm>
          <a:prstGeom prst="rect">
            <a:avLst/>
          </a:prstGeom>
        </p:spPr>
        <p:txBody>
          <a:bodyPr lIns="0" tIns="0" rIns="0" bIns="0" rtlCol="0" anchor="t">
            <a:spAutoFit/>
          </a:bodyPr>
          <a:lstStyle/>
          <a:p>
            <a:pPr>
              <a:lnSpc>
                <a:spcPts val="3199"/>
              </a:lnSpc>
            </a:pPr>
            <a:r>
              <a:rPr lang="en-US" sz="1999">
                <a:solidFill>
                  <a:srgbClr val="13538A"/>
                </a:solidFill>
                <a:latin typeface="Montserrat Classic Bold"/>
              </a:rPr>
              <a:t>36.5</a:t>
            </a:r>
          </a:p>
        </p:txBody>
      </p:sp>
      <p:sp>
        <p:nvSpPr>
          <p:cNvPr id="70" name="TextBox 70"/>
          <p:cNvSpPr txBox="1"/>
          <p:nvPr/>
        </p:nvSpPr>
        <p:spPr>
          <a:xfrm>
            <a:off x="11855512" y="8353196"/>
            <a:ext cx="660648" cy="372918"/>
          </a:xfrm>
          <a:prstGeom prst="rect">
            <a:avLst/>
          </a:prstGeom>
        </p:spPr>
        <p:txBody>
          <a:bodyPr lIns="0" tIns="0" rIns="0" bIns="0" rtlCol="0" anchor="t">
            <a:spAutoFit/>
          </a:bodyPr>
          <a:lstStyle/>
          <a:p>
            <a:pPr>
              <a:lnSpc>
                <a:spcPts val="3199"/>
              </a:lnSpc>
            </a:pPr>
            <a:r>
              <a:rPr lang="en-US" sz="1999">
                <a:solidFill>
                  <a:srgbClr val="13538A"/>
                </a:solidFill>
                <a:latin typeface="Montserrat Classic Bold"/>
              </a:rPr>
              <a:t>27.1</a:t>
            </a:r>
          </a:p>
        </p:txBody>
      </p:sp>
      <p:sp>
        <p:nvSpPr>
          <p:cNvPr id="71" name="TextBox 71"/>
          <p:cNvSpPr txBox="1"/>
          <p:nvPr/>
        </p:nvSpPr>
        <p:spPr>
          <a:xfrm>
            <a:off x="11855512" y="6684976"/>
            <a:ext cx="660648" cy="372918"/>
          </a:xfrm>
          <a:prstGeom prst="rect">
            <a:avLst/>
          </a:prstGeom>
        </p:spPr>
        <p:txBody>
          <a:bodyPr lIns="0" tIns="0" rIns="0" bIns="0" rtlCol="0" anchor="t">
            <a:spAutoFit/>
          </a:bodyPr>
          <a:lstStyle/>
          <a:p>
            <a:pPr>
              <a:lnSpc>
                <a:spcPts val="3199"/>
              </a:lnSpc>
            </a:pPr>
            <a:r>
              <a:rPr lang="en-US" sz="1999">
                <a:solidFill>
                  <a:srgbClr val="13538A"/>
                </a:solidFill>
                <a:latin typeface="Montserrat Classic Bold"/>
              </a:rPr>
              <a:t>30.2</a:t>
            </a:r>
          </a:p>
        </p:txBody>
      </p:sp>
      <p:sp>
        <p:nvSpPr>
          <p:cNvPr id="72" name="TextBox 72"/>
          <p:cNvSpPr txBox="1"/>
          <p:nvPr/>
        </p:nvSpPr>
        <p:spPr>
          <a:xfrm>
            <a:off x="11855512" y="9148215"/>
            <a:ext cx="660648" cy="372918"/>
          </a:xfrm>
          <a:prstGeom prst="rect">
            <a:avLst/>
          </a:prstGeom>
        </p:spPr>
        <p:txBody>
          <a:bodyPr lIns="0" tIns="0" rIns="0" bIns="0" rtlCol="0" anchor="t">
            <a:spAutoFit/>
          </a:bodyPr>
          <a:lstStyle/>
          <a:p>
            <a:pPr>
              <a:lnSpc>
                <a:spcPts val="3199"/>
              </a:lnSpc>
            </a:pPr>
            <a:r>
              <a:rPr lang="en-US" sz="1999">
                <a:solidFill>
                  <a:srgbClr val="13538A"/>
                </a:solidFill>
                <a:latin typeface="Montserrat Classic Bold"/>
              </a:rPr>
              <a:t>17</a:t>
            </a:r>
          </a:p>
        </p:txBody>
      </p:sp>
      <p:sp>
        <p:nvSpPr>
          <p:cNvPr id="73" name="TextBox 73"/>
          <p:cNvSpPr txBox="1"/>
          <p:nvPr/>
        </p:nvSpPr>
        <p:spPr>
          <a:xfrm>
            <a:off x="11855512" y="1486295"/>
            <a:ext cx="660648" cy="372918"/>
          </a:xfrm>
          <a:prstGeom prst="rect">
            <a:avLst/>
          </a:prstGeom>
        </p:spPr>
        <p:txBody>
          <a:bodyPr lIns="0" tIns="0" rIns="0" bIns="0" rtlCol="0" anchor="t">
            <a:spAutoFit/>
          </a:bodyPr>
          <a:lstStyle/>
          <a:p>
            <a:pPr>
              <a:lnSpc>
                <a:spcPts val="3199"/>
              </a:lnSpc>
            </a:pPr>
            <a:r>
              <a:rPr lang="en-US" sz="1999">
                <a:solidFill>
                  <a:srgbClr val="13538A"/>
                </a:solidFill>
                <a:latin typeface="Montserrat Classic Bold"/>
              </a:rPr>
              <a:t>46.2</a:t>
            </a:r>
          </a:p>
        </p:txBody>
      </p:sp>
      <p:sp>
        <p:nvSpPr>
          <p:cNvPr id="74" name="TextBox 74"/>
          <p:cNvSpPr txBox="1"/>
          <p:nvPr/>
        </p:nvSpPr>
        <p:spPr>
          <a:xfrm>
            <a:off x="11855512" y="2339194"/>
            <a:ext cx="660648" cy="356316"/>
          </a:xfrm>
          <a:prstGeom prst="rect">
            <a:avLst/>
          </a:prstGeom>
        </p:spPr>
        <p:txBody>
          <a:bodyPr lIns="0" tIns="0" rIns="0" bIns="0" rtlCol="0" anchor="t">
            <a:spAutoFit/>
          </a:bodyPr>
          <a:lstStyle/>
          <a:p>
            <a:pPr>
              <a:lnSpc>
                <a:spcPts val="3199"/>
              </a:lnSpc>
            </a:pPr>
            <a:r>
              <a:rPr lang="en-US" sz="1950" dirty="0">
                <a:solidFill>
                  <a:srgbClr val="13538A"/>
                </a:solidFill>
                <a:latin typeface="Montserrat Classic Bold"/>
              </a:rPr>
              <a:t>46.3</a:t>
            </a:r>
            <a:endParaRPr lang="en-US" sz="1999" dirty="0">
              <a:solidFill>
                <a:srgbClr val="13538A"/>
              </a:solidFill>
              <a:latin typeface="Montserrat Classic Bold"/>
            </a:endParaRPr>
          </a:p>
        </p:txBody>
      </p:sp>
      <p:sp>
        <p:nvSpPr>
          <p:cNvPr id="75" name="TextBox 75"/>
          <p:cNvSpPr txBox="1"/>
          <p:nvPr/>
        </p:nvSpPr>
        <p:spPr>
          <a:xfrm>
            <a:off x="11855512" y="3168138"/>
            <a:ext cx="660648" cy="356316"/>
          </a:xfrm>
          <a:prstGeom prst="rect">
            <a:avLst/>
          </a:prstGeom>
        </p:spPr>
        <p:txBody>
          <a:bodyPr lIns="0" tIns="0" rIns="0" bIns="0" rtlCol="0" anchor="t">
            <a:spAutoFit/>
          </a:bodyPr>
          <a:lstStyle/>
          <a:p>
            <a:pPr>
              <a:lnSpc>
                <a:spcPts val="3199"/>
              </a:lnSpc>
            </a:pPr>
            <a:r>
              <a:rPr lang="en-US" sz="1950">
                <a:solidFill>
                  <a:srgbClr val="13538A"/>
                </a:solidFill>
                <a:latin typeface="Montserrat Classic Bold"/>
              </a:rPr>
              <a:t>44.3</a:t>
            </a:r>
          </a:p>
        </p:txBody>
      </p:sp>
      <p:sp>
        <p:nvSpPr>
          <p:cNvPr id="76" name="TextBox 76"/>
          <p:cNvSpPr txBox="1"/>
          <p:nvPr/>
        </p:nvSpPr>
        <p:spPr>
          <a:xfrm>
            <a:off x="11855512" y="4033275"/>
            <a:ext cx="660648" cy="356316"/>
          </a:xfrm>
          <a:prstGeom prst="rect">
            <a:avLst/>
          </a:prstGeom>
        </p:spPr>
        <p:txBody>
          <a:bodyPr lIns="0" tIns="0" rIns="0" bIns="0" rtlCol="0" anchor="t">
            <a:spAutoFit/>
          </a:bodyPr>
          <a:lstStyle/>
          <a:p>
            <a:pPr>
              <a:lnSpc>
                <a:spcPts val="3199"/>
              </a:lnSpc>
            </a:pPr>
            <a:r>
              <a:rPr lang="en-US" sz="1950" dirty="0">
                <a:solidFill>
                  <a:srgbClr val="13538A"/>
                </a:solidFill>
                <a:latin typeface="Montserrat Classic Bold"/>
              </a:rPr>
              <a:t>26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2" name="Group 2"/>
          <p:cNvGrpSpPr/>
          <p:nvPr/>
        </p:nvGrpSpPr>
        <p:grpSpPr>
          <a:xfrm>
            <a:off x="9835631" y="-1411768"/>
            <a:ext cx="15351744" cy="21005869"/>
            <a:chOff x="0" y="0"/>
            <a:chExt cx="20468992" cy="2800782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62005">
              <a:off x="2068237" y="11758704"/>
              <a:ext cx="16332519" cy="1241271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602783">
              <a:off x="5134846" y="3001708"/>
              <a:ext cx="16833371" cy="11477299"/>
            </a:xfrm>
            <a:prstGeom prst="rect">
              <a:avLst/>
            </a:prstGeom>
          </p:spPr>
        </p:pic>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415588">
            <a:off x="-6748792" y="-4778464"/>
            <a:ext cx="12249389" cy="9309536"/>
          </a:xfrm>
          <a:prstGeom prst="rect">
            <a:avLst/>
          </a:prstGeom>
        </p:spPr>
      </p:pic>
      <p:pic>
        <p:nvPicPr>
          <p:cNvPr id="6" name="Picture 6"/>
          <p:cNvPicPr>
            <a:picLocks noChangeAspect="1"/>
          </p:cNvPicPr>
          <p:nvPr/>
        </p:nvPicPr>
        <p:blipFill>
          <a:blip r:embed="rId6"/>
          <a:srcRect/>
          <a:stretch>
            <a:fillRect/>
          </a:stretch>
        </p:blipFill>
        <p:spPr>
          <a:xfrm>
            <a:off x="17131028" y="9051661"/>
            <a:ext cx="955456" cy="955456"/>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66714" y="869034"/>
            <a:ext cx="2653721" cy="854016"/>
          </a:xfrm>
          <a:prstGeom prst="rect">
            <a:avLst/>
          </a:prstGeom>
        </p:spPr>
      </p:pic>
      <p:pic>
        <p:nvPicPr>
          <p:cNvPr id="8" name="Picture 8"/>
          <p:cNvPicPr>
            <a:picLocks noChangeAspect="1"/>
          </p:cNvPicPr>
          <p:nvPr/>
        </p:nvPicPr>
        <p:blipFill>
          <a:blip r:embed="rId9"/>
          <a:srcRect/>
          <a:stretch>
            <a:fillRect/>
          </a:stretch>
        </p:blipFill>
        <p:spPr>
          <a:xfrm>
            <a:off x="1166714" y="2129345"/>
            <a:ext cx="15568527" cy="72209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2" name="Group 2"/>
          <p:cNvGrpSpPr/>
          <p:nvPr/>
        </p:nvGrpSpPr>
        <p:grpSpPr>
          <a:xfrm>
            <a:off x="14727004" y="4735498"/>
            <a:ext cx="7705328" cy="10543239"/>
            <a:chOff x="0" y="0"/>
            <a:chExt cx="10273771" cy="14057652"/>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62005">
              <a:off x="1038087" y="5901914"/>
              <a:ext cx="8197597" cy="623017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602783">
              <a:off x="2577275" y="1506614"/>
              <a:ext cx="8448985" cy="5760671"/>
            </a:xfrm>
            <a:prstGeom prst="rect">
              <a:avLst/>
            </a:prstGeom>
          </p:spPr>
        </p:pic>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415588">
            <a:off x="-6748792" y="-4778464"/>
            <a:ext cx="12249389" cy="9309536"/>
          </a:xfrm>
          <a:prstGeom prst="rect">
            <a:avLst/>
          </a:prstGeom>
        </p:spPr>
      </p:pic>
      <p:sp>
        <p:nvSpPr>
          <p:cNvPr id="6" name="TextBox 6"/>
          <p:cNvSpPr txBox="1"/>
          <p:nvPr/>
        </p:nvSpPr>
        <p:spPr>
          <a:xfrm>
            <a:off x="1028700" y="1028700"/>
            <a:ext cx="8538357" cy="969818"/>
          </a:xfrm>
          <a:prstGeom prst="rect">
            <a:avLst/>
          </a:prstGeom>
        </p:spPr>
        <p:txBody>
          <a:bodyPr lIns="0" tIns="0" rIns="0" bIns="0" rtlCol="0" anchor="t">
            <a:spAutoFit/>
          </a:bodyPr>
          <a:lstStyle/>
          <a:p>
            <a:pPr marL="0" lvl="0" indent="0">
              <a:lnSpc>
                <a:spcPts val="7680"/>
              </a:lnSpc>
              <a:spcBef>
                <a:spcPct val="0"/>
              </a:spcBef>
            </a:pPr>
            <a:r>
              <a:rPr lang="en-US" sz="6400">
                <a:solidFill>
                  <a:srgbClr val="FFFFFF"/>
                </a:solidFill>
                <a:latin typeface="Montserrat Classic Bold"/>
              </a:rPr>
              <a:t>UML and Tech Stack</a:t>
            </a:r>
          </a:p>
        </p:txBody>
      </p:sp>
      <p:pic>
        <p:nvPicPr>
          <p:cNvPr id="7" name="Picture 7"/>
          <p:cNvPicPr>
            <a:picLocks noChangeAspect="1"/>
          </p:cNvPicPr>
          <p:nvPr/>
        </p:nvPicPr>
        <p:blipFill>
          <a:blip r:embed="rId6"/>
          <a:srcRect/>
          <a:stretch>
            <a:fillRect/>
          </a:stretch>
        </p:blipFill>
        <p:spPr>
          <a:xfrm>
            <a:off x="17131028" y="9051661"/>
            <a:ext cx="955456" cy="955456"/>
          </a:xfrm>
          <a:prstGeom prst="rect">
            <a:avLst/>
          </a:prstGeom>
        </p:spPr>
      </p:pic>
      <p:sp>
        <p:nvSpPr>
          <p:cNvPr id="8" name="AutoShape 8"/>
          <p:cNvSpPr/>
          <p:nvPr/>
        </p:nvSpPr>
        <p:spPr>
          <a:xfrm>
            <a:off x="8337715" y="2798793"/>
            <a:ext cx="2694210" cy="766784"/>
          </a:xfrm>
          <a:prstGeom prst="rect">
            <a:avLst/>
          </a:prstGeom>
          <a:solidFill>
            <a:srgbClr val="13538A"/>
          </a:solidFill>
        </p:spPr>
      </p:sp>
      <p:grpSp>
        <p:nvGrpSpPr>
          <p:cNvPr id="9" name="Group 9"/>
          <p:cNvGrpSpPr/>
          <p:nvPr/>
        </p:nvGrpSpPr>
        <p:grpSpPr>
          <a:xfrm>
            <a:off x="11031925" y="4493588"/>
            <a:ext cx="2121467" cy="694506"/>
            <a:chOff x="0" y="0"/>
            <a:chExt cx="2828623" cy="926008"/>
          </a:xfrm>
        </p:grpSpPr>
        <p:sp>
          <p:nvSpPr>
            <p:cNvPr id="10" name="AutoShape 10"/>
            <p:cNvSpPr/>
            <p:nvPr/>
          </p:nvSpPr>
          <p:spPr>
            <a:xfrm>
              <a:off x="0" y="0"/>
              <a:ext cx="2828623" cy="926008"/>
            </a:xfrm>
            <a:prstGeom prst="rect">
              <a:avLst/>
            </a:prstGeom>
            <a:solidFill>
              <a:srgbClr val="3EDAD8">
                <a:alpha val="29804"/>
              </a:srgbClr>
            </a:solidFill>
          </p:spPr>
        </p:sp>
        <p:sp>
          <p:nvSpPr>
            <p:cNvPr id="11" name="TextBox 11"/>
            <p:cNvSpPr txBox="1"/>
            <p:nvPr/>
          </p:nvSpPr>
          <p:spPr>
            <a:xfrm>
              <a:off x="237129" y="224836"/>
              <a:ext cx="2354365" cy="428711"/>
            </a:xfrm>
            <a:prstGeom prst="rect">
              <a:avLst/>
            </a:prstGeom>
          </p:spPr>
          <p:txBody>
            <a:bodyPr lIns="0" tIns="0" rIns="0" bIns="0" rtlCol="0" anchor="t">
              <a:spAutoFit/>
            </a:bodyPr>
            <a:lstStyle/>
            <a:p>
              <a:pPr algn="ctr">
                <a:lnSpc>
                  <a:spcPts val="2707"/>
                </a:lnSpc>
              </a:pPr>
              <a:r>
                <a:rPr lang="en-US" sz="1934" spc="96">
                  <a:solidFill>
                    <a:srgbClr val="FFFFFF"/>
                  </a:solidFill>
                  <a:latin typeface="Montserrat Classic"/>
                </a:rPr>
                <a:t>Fire problem</a:t>
              </a:r>
            </a:p>
          </p:txBody>
        </p:sp>
      </p:grpSp>
      <p:sp>
        <p:nvSpPr>
          <p:cNvPr id="12" name="TextBox 12"/>
          <p:cNvSpPr txBox="1"/>
          <p:nvPr/>
        </p:nvSpPr>
        <p:spPr>
          <a:xfrm>
            <a:off x="8478689" y="3008006"/>
            <a:ext cx="2356974" cy="348359"/>
          </a:xfrm>
          <a:prstGeom prst="rect">
            <a:avLst/>
          </a:prstGeom>
        </p:spPr>
        <p:txBody>
          <a:bodyPr lIns="0" tIns="0" rIns="0" bIns="0" rtlCol="0" anchor="t">
            <a:spAutoFit/>
          </a:bodyPr>
          <a:lstStyle/>
          <a:p>
            <a:pPr algn="ctr">
              <a:lnSpc>
                <a:spcPts val="2758"/>
              </a:lnSpc>
            </a:pPr>
            <a:r>
              <a:rPr lang="en-US" sz="2298" spc="114">
                <a:solidFill>
                  <a:srgbClr val="FFFFFF"/>
                </a:solidFill>
                <a:latin typeface="Montserrat Classic"/>
              </a:rPr>
              <a:t>Home/Website</a:t>
            </a:r>
          </a:p>
        </p:txBody>
      </p:sp>
      <p:grpSp>
        <p:nvGrpSpPr>
          <p:cNvPr id="13" name="Group 13"/>
          <p:cNvGrpSpPr/>
          <p:nvPr/>
        </p:nvGrpSpPr>
        <p:grpSpPr>
          <a:xfrm rot="5400000">
            <a:off x="9277113" y="3652153"/>
            <a:ext cx="581034" cy="234380"/>
            <a:chOff x="0" y="0"/>
            <a:chExt cx="1259347" cy="508000"/>
          </a:xfrm>
        </p:grpSpPr>
        <p:sp>
          <p:nvSpPr>
            <p:cNvPr id="14" name="Freeform 14"/>
            <p:cNvSpPr/>
            <p:nvPr/>
          </p:nvSpPr>
          <p:spPr>
            <a:xfrm>
              <a:off x="0" y="215900"/>
              <a:ext cx="963437" cy="76200"/>
            </a:xfrm>
            <a:custGeom>
              <a:avLst/>
              <a:gdLst/>
              <a:ahLst/>
              <a:cxnLst/>
              <a:rect l="l" t="t" r="r" b="b"/>
              <a:pathLst>
                <a:path w="963437" h="76200">
                  <a:moveTo>
                    <a:pt x="0" y="0"/>
                  </a:moveTo>
                  <a:lnTo>
                    <a:pt x="963437" y="0"/>
                  </a:lnTo>
                  <a:lnTo>
                    <a:pt x="963437" y="76200"/>
                  </a:lnTo>
                  <a:lnTo>
                    <a:pt x="0" y="76200"/>
                  </a:lnTo>
                  <a:close/>
                </a:path>
              </a:pathLst>
            </a:custGeom>
            <a:solidFill>
              <a:srgbClr val="13538A"/>
            </a:solidFill>
          </p:spPr>
        </p:sp>
        <p:sp>
          <p:nvSpPr>
            <p:cNvPr id="15" name="Freeform 15"/>
            <p:cNvSpPr/>
            <p:nvPr/>
          </p:nvSpPr>
          <p:spPr>
            <a:xfrm>
              <a:off x="884697"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grpSp>
        <p:nvGrpSpPr>
          <p:cNvPr id="16" name="Group 16"/>
          <p:cNvGrpSpPr/>
          <p:nvPr/>
        </p:nvGrpSpPr>
        <p:grpSpPr>
          <a:xfrm>
            <a:off x="14003390" y="4493588"/>
            <a:ext cx="2121467" cy="694506"/>
            <a:chOff x="0" y="0"/>
            <a:chExt cx="2828623" cy="926008"/>
          </a:xfrm>
        </p:grpSpPr>
        <p:sp>
          <p:nvSpPr>
            <p:cNvPr id="17" name="AutoShape 17"/>
            <p:cNvSpPr/>
            <p:nvPr/>
          </p:nvSpPr>
          <p:spPr>
            <a:xfrm>
              <a:off x="0" y="0"/>
              <a:ext cx="2828623" cy="926008"/>
            </a:xfrm>
            <a:prstGeom prst="rect">
              <a:avLst/>
            </a:prstGeom>
            <a:solidFill>
              <a:srgbClr val="3EDAD8">
                <a:alpha val="29804"/>
              </a:srgbClr>
            </a:solidFill>
          </p:spPr>
        </p:sp>
        <p:sp>
          <p:nvSpPr>
            <p:cNvPr id="18" name="TextBox 18"/>
            <p:cNvSpPr txBox="1"/>
            <p:nvPr/>
          </p:nvSpPr>
          <p:spPr>
            <a:xfrm>
              <a:off x="237129" y="224836"/>
              <a:ext cx="2354365" cy="428711"/>
            </a:xfrm>
            <a:prstGeom prst="rect">
              <a:avLst/>
            </a:prstGeom>
          </p:spPr>
          <p:txBody>
            <a:bodyPr lIns="0" tIns="0" rIns="0" bIns="0" rtlCol="0" anchor="t">
              <a:spAutoFit/>
            </a:bodyPr>
            <a:lstStyle/>
            <a:p>
              <a:pPr algn="ctr">
                <a:lnSpc>
                  <a:spcPts val="2707"/>
                </a:lnSpc>
              </a:pPr>
              <a:r>
                <a:rPr lang="en-US" sz="1934" spc="96">
                  <a:solidFill>
                    <a:srgbClr val="FFFFFF"/>
                  </a:solidFill>
                  <a:latin typeface="Montserrat Classic"/>
                </a:rPr>
                <a:t>Wifi Problem</a:t>
              </a:r>
            </a:p>
          </p:txBody>
        </p:sp>
      </p:grpSp>
      <p:grpSp>
        <p:nvGrpSpPr>
          <p:cNvPr id="19" name="Group 19"/>
          <p:cNvGrpSpPr/>
          <p:nvPr/>
        </p:nvGrpSpPr>
        <p:grpSpPr>
          <a:xfrm>
            <a:off x="6216248" y="4493588"/>
            <a:ext cx="2121467" cy="1029445"/>
            <a:chOff x="0" y="0"/>
            <a:chExt cx="2828623" cy="1372593"/>
          </a:xfrm>
        </p:grpSpPr>
        <p:sp>
          <p:nvSpPr>
            <p:cNvPr id="20" name="AutoShape 20"/>
            <p:cNvSpPr/>
            <p:nvPr/>
          </p:nvSpPr>
          <p:spPr>
            <a:xfrm>
              <a:off x="0" y="0"/>
              <a:ext cx="2828623" cy="1372593"/>
            </a:xfrm>
            <a:prstGeom prst="rect">
              <a:avLst/>
            </a:prstGeom>
            <a:solidFill>
              <a:srgbClr val="3EDAD8">
                <a:alpha val="29804"/>
              </a:srgbClr>
            </a:solidFill>
          </p:spPr>
        </p:sp>
        <p:sp>
          <p:nvSpPr>
            <p:cNvPr id="21" name="TextBox 21"/>
            <p:cNvSpPr txBox="1"/>
            <p:nvPr/>
          </p:nvSpPr>
          <p:spPr>
            <a:xfrm>
              <a:off x="237129" y="224836"/>
              <a:ext cx="2354365" cy="875295"/>
            </a:xfrm>
            <a:prstGeom prst="rect">
              <a:avLst/>
            </a:prstGeom>
          </p:spPr>
          <p:txBody>
            <a:bodyPr lIns="0" tIns="0" rIns="0" bIns="0" rtlCol="0" anchor="t">
              <a:spAutoFit/>
            </a:bodyPr>
            <a:lstStyle/>
            <a:p>
              <a:pPr algn="ctr">
                <a:lnSpc>
                  <a:spcPts val="2707"/>
                </a:lnSpc>
              </a:pPr>
              <a:r>
                <a:rPr lang="en-US" sz="1934" spc="96">
                  <a:solidFill>
                    <a:srgbClr val="FFFFFF"/>
                  </a:solidFill>
                  <a:latin typeface="Montserrat Classic"/>
                </a:rPr>
                <a:t>Pedestrian Problem</a:t>
              </a:r>
            </a:p>
          </p:txBody>
        </p:sp>
      </p:grpSp>
      <p:grpSp>
        <p:nvGrpSpPr>
          <p:cNvPr id="22" name="Group 22"/>
          <p:cNvGrpSpPr/>
          <p:nvPr/>
        </p:nvGrpSpPr>
        <p:grpSpPr>
          <a:xfrm>
            <a:off x="3232340" y="4493588"/>
            <a:ext cx="2121467" cy="1029445"/>
            <a:chOff x="0" y="0"/>
            <a:chExt cx="2828623" cy="1372593"/>
          </a:xfrm>
        </p:grpSpPr>
        <p:sp>
          <p:nvSpPr>
            <p:cNvPr id="23" name="AutoShape 23"/>
            <p:cNvSpPr/>
            <p:nvPr/>
          </p:nvSpPr>
          <p:spPr>
            <a:xfrm>
              <a:off x="0" y="0"/>
              <a:ext cx="2828623" cy="1372593"/>
            </a:xfrm>
            <a:prstGeom prst="rect">
              <a:avLst/>
            </a:prstGeom>
            <a:solidFill>
              <a:srgbClr val="3EDAD8">
                <a:alpha val="29804"/>
              </a:srgbClr>
            </a:solidFill>
          </p:spPr>
        </p:sp>
        <p:sp>
          <p:nvSpPr>
            <p:cNvPr id="24" name="TextBox 24"/>
            <p:cNvSpPr txBox="1"/>
            <p:nvPr/>
          </p:nvSpPr>
          <p:spPr>
            <a:xfrm>
              <a:off x="237129" y="224836"/>
              <a:ext cx="2354365" cy="875295"/>
            </a:xfrm>
            <a:prstGeom prst="rect">
              <a:avLst/>
            </a:prstGeom>
          </p:spPr>
          <p:txBody>
            <a:bodyPr lIns="0" tIns="0" rIns="0" bIns="0" rtlCol="0" anchor="t">
              <a:spAutoFit/>
            </a:bodyPr>
            <a:lstStyle/>
            <a:p>
              <a:pPr algn="ctr">
                <a:lnSpc>
                  <a:spcPts val="2707"/>
                </a:lnSpc>
              </a:pPr>
              <a:r>
                <a:rPr lang="en-US" sz="1934" spc="96">
                  <a:solidFill>
                    <a:srgbClr val="FFFFFF"/>
                  </a:solidFill>
                  <a:latin typeface="Montserrat Classic"/>
                </a:rPr>
                <a:t>Trees Problem</a:t>
              </a:r>
            </a:p>
          </p:txBody>
        </p:sp>
      </p:grpSp>
      <p:grpSp>
        <p:nvGrpSpPr>
          <p:cNvPr id="25" name="Group 25"/>
          <p:cNvGrpSpPr/>
          <p:nvPr/>
        </p:nvGrpSpPr>
        <p:grpSpPr>
          <a:xfrm rot="5400000">
            <a:off x="11954789" y="4179958"/>
            <a:ext cx="275740" cy="234380"/>
            <a:chOff x="0" y="0"/>
            <a:chExt cx="597645" cy="508000"/>
          </a:xfrm>
        </p:grpSpPr>
        <p:sp>
          <p:nvSpPr>
            <p:cNvPr id="26" name="Freeform 26"/>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27" name="Freeform 27"/>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grpSp>
        <p:nvGrpSpPr>
          <p:cNvPr id="28" name="Group 28"/>
          <p:cNvGrpSpPr/>
          <p:nvPr/>
        </p:nvGrpSpPr>
        <p:grpSpPr>
          <a:xfrm rot="5400000">
            <a:off x="14944178" y="4160846"/>
            <a:ext cx="239890" cy="203907"/>
            <a:chOff x="0" y="0"/>
            <a:chExt cx="597645" cy="508000"/>
          </a:xfrm>
        </p:grpSpPr>
        <p:sp>
          <p:nvSpPr>
            <p:cNvPr id="29" name="Freeform 29"/>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30" name="Freeform 30"/>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grpSp>
        <p:nvGrpSpPr>
          <p:cNvPr id="31" name="Group 31"/>
          <p:cNvGrpSpPr/>
          <p:nvPr/>
        </p:nvGrpSpPr>
        <p:grpSpPr>
          <a:xfrm rot="5400000">
            <a:off x="7139111" y="4163535"/>
            <a:ext cx="275740" cy="234380"/>
            <a:chOff x="0" y="0"/>
            <a:chExt cx="597645" cy="508000"/>
          </a:xfrm>
        </p:grpSpPr>
        <p:sp>
          <p:nvSpPr>
            <p:cNvPr id="32" name="Freeform 32"/>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33" name="Freeform 33"/>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grpSp>
        <p:nvGrpSpPr>
          <p:cNvPr id="34" name="Group 34"/>
          <p:cNvGrpSpPr/>
          <p:nvPr/>
        </p:nvGrpSpPr>
        <p:grpSpPr>
          <a:xfrm rot="5400000">
            <a:off x="4155204" y="4179958"/>
            <a:ext cx="275740" cy="234380"/>
            <a:chOff x="0" y="0"/>
            <a:chExt cx="597645" cy="508000"/>
          </a:xfrm>
        </p:grpSpPr>
        <p:sp>
          <p:nvSpPr>
            <p:cNvPr id="35" name="Freeform 35"/>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36" name="Freeform 36"/>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sp>
        <p:nvSpPr>
          <p:cNvPr id="37" name="AutoShape 37"/>
          <p:cNvSpPr/>
          <p:nvPr/>
        </p:nvSpPr>
        <p:spPr>
          <a:xfrm>
            <a:off x="4274592" y="4144990"/>
            <a:ext cx="10789531" cy="0"/>
          </a:xfrm>
          <a:prstGeom prst="line">
            <a:avLst/>
          </a:prstGeom>
          <a:ln w="28575" cap="rnd">
            <a:solidFill>
              <a:srgbClr val="13538A"/>
            </a:solidFill>
            <a:prstDash val="solid"/>
            <a:headEnd type="none" w="sm" len="sm"/>
            <a:tailEnd type="none" w="sm" len="sm"/>
          </a:ln>
        </p:spPr>
      </p:sp>
      <p:sp>
        <p:nvSpPr>
          <p:cNvPr id="38" name="TextBox 38"/>
          <p:cNvSpPr txBox="1"/>
          <p:nvPr/>
        </p:nvSpPr>
        <p:spPr>
          <a:xfrm>
            <a:off x="1028700" y="8709314"/>
            <a:ext cx="16230600" cy="362816"/>
          </a:xfrm>
          <a:prstGeom prst="rect">
            <a:avLst/>
          </a:prstGeom>
        </p:spPr>
        <p:txBody>
          <a:bodyPr lIns="0" tIns="0" rIns="0" bIns="0" rtlCol="0" anchor="t">
            <a:spAutoFit/>
          </a:bodyPr>
          <a:lstStyle/>
          <a:p>
            <a:pPr>
              <a:lnSpc>
                <a:spcPts val="3000"/>
              </a:lnSpc>
            </a:pPr>
            <a:r>
              <a:rPr lang="en-US" sz="2000">
                <a:solidFill>
                  <a:srgbClr val="FFFFFF"/>
                </a:solidFill>
                <a:latin typeface="Montserrat Classic"/>
              </a:rPr>
              <a:t>All problem are integrated to the website by deploying live ML models. Exact mapping will be illustrated in the next itegration.</a:t>
            </a:r>
          </a:p>
        </p:txBody>
      </p:sp>
      <p:grpSp>
        <p:nvGrpSpPr>
          <p:cNvPr id="39" name="Group 39"/>
          <p:cNvGrpSpPr/>
          <p:nvPr/>
        </p:nvGrpSpPr>
        <p:grpSpPr>
          <a:xfrm>
            <a:off x="4823067" y="6474696"/>
            <a:ext cx="2121467" cy="694506"/>
            <a:chOff x="0" y="0"/>
            <a:chExt cx="2828623" cy="926008"/>
          </a:xfrm>
        </p:grpSpPr>
        <p:sp>
          <p:nvSpPr>
            <p:cNvPr id="40" name="AutoShape 40"/>
            <p:cNvSpPr/>
            <p:nvPr/>
          </p:nvSpPr>
          <p:spPr>
            <a:xfrm>
              <a:off x="0" y="0"/>
              <a:ext cx="2828623" cy="926008"/>
            </a:xfrm>
            <a:prstGeom prst="rect">
              <a:avLst/>
            </a:prstGeom>
            <a:solidFill>
              <a:srgbClr val="3EDAD8">
                <a:alpha val="29804"/>
              </a:srgbClr>
            </a:solidFill>
          </p:spPr>
        </p:sp>
        <p:sp>
          <p:nvSpPr>
            <p:cNvPr id="41" name="TextBox 41"/>
            <p:cNvSpPr txBox="1"/>
            <p:nvPr/>
          </p:nvSpPr>
          <p:spPr>
            <a:xfrm>
              <a:off x="237129" y="224836"/>
              <a:ext cx="2354365" cy="428711"/>
            </a:xfrm>
            <a:prstGeom prst="rect">
              <a:avLst/>
            </a:prstGeom>
          </p:spPr>
          <p:txBody>
            <a:bodyPr lIns="0" tIns="0" rIns="0" bIns="0" rtlCol="0" anchor="t">
              <a:spAutoFit/>
            </a:bodyPr>
            <a:lstStyle/>
            <a:p>
              <a:pPr algn="ctr">
                <a:lnSpc>
                  <a:spcPts val="2707"/>
                </a:lnSpc>
              </a:pPr>
              <a:r>
                <a:rPr lang="en-US" sz="1934" spc="96">
                  <a:solidFill>
                    <a:srgbClr val="FFFFFF"/>
                  </a:solidFill>
                  <a:latin typeface="Montserrat Classic"/>
                </a:rPr>
                <a:t>Visualization</a:t>
              </a:r>
            </a:p>
          </p:txBody>
        </p:sp>
      </p:grpSp>
      <p:grpSp>
        <p:nvGrpSpPr>
          <p:cNvPr id="42" name="Group 42"/>
          <p:cNvGrpSpPr/>
          <p:nvPr/>
        </p:nvGrpSpPr>
        <p:grpSpPr>
          <a:xfrm>
            <a:off x="1875992" y="6474696"/>
            <a:ext cx="2121467" cy="694506"/>
            <a:chOff x="0" y="0"/>
            <a:chExt cx="2828623" cy="926008"/>
          </a:xfrm>
        </p:grpSpPr>
        <p:sp>
          <p:nvSpPr>
            <p:cNvPr id="43" name="AutoShape 43"/>
            <p:cNvSpPr/>
            <p:nvPr/>
          </p:nvSpPr>
          <p:spPr>
            <a:xfrm>
              <a:off x="0" y="0"/>
              <a:ext cx="2828623" cy="926008"/>
            </a:xfrm>
            <a:prstGeom prst="rect">
              <a:avLst/>
            </a:prstGeom>
            <a:solidFill>
              <a:srgbClr val="3EDAD8">
                <a:alpha val="29804"/>
              </a:srgbClr>
            </a:solidFill>
          </p:spPr>
        </p:sp>
        <p:sp>
          <p:nvSpPr>
            <p:cNvPr id="44" name="TextBox 44"/>
            <p:cNvSpPr txBox="1"/>
            <p:nvPr/>
          </p:nvSpPr>
          <p:spPr>
            <a:xfrm>
              <a:off x="237129" y="224836"/>
              <a:ext cx="2354365" cy="428711"/>
            </a:xfrm>
            <a:prstGeom prst="rect">
              <a:avLst/>
            </a:prstGeom>
          </p:spPr>
          <p:txBody>
            <a:bodyPr lIns="0" tIns="0" rIns="0" bIns="0" rtlCol="0" anchor="t">
              <a:spAutoFit/>
            </a:bodyPr>
            <a:lstStyle/>
            <a:p>
              <a:pPr algn="ctr">
                <a:lnSpc>
                  <a:spcPts val="2707"/>
                </a:lnSpc>
              </a:pPr>
              <a:r>
                <a:rPr lang="en-US" sz="1934" spc="96">
                  <a:solidFill>
                    <a:srgbClr val="FFFFFF"/>
                  </a:solidFill>
                  <a:latin typeface="Montserrat Classic"/>
                </a:rPr>
                <a:t>Prediction</a:t>
              </a:r>
            </a:p>
          </p:txBody>
        </p:sp>
      </p:grpSp>
      <p:grpSp>
        <p:nvGrpSpPr>
          <p:cNvPr id="45" name="Group 45"/>
          <p:cNvGrpSpPr/>
          <p:nvPr/>
        </p:nvGrpSpPr>
        <p:grpSpPr>
          <a:xfrm>
            <a:off x="12477476" y="7458293"/>
            <a:ext cx="2121467" cy="694506"/>
            <a:chOff x="0" y="0"/>
            <a:chExt cx="2828623" cy="926008"/>
          </a:xfrm>
        </p:grpSpPr>
        <p:sp>
          <p:nvSpPr>
            <p:cNvPr id="46" name="AutoShape 46"/>
            <p:cNvSpPr/>
            <p:nvPr/>
          </p:nvSpPr>
          <p:spPr>
            <a:xfrm>
              <a:off x="0" y="0"/>
              <a:ext cx="2828623" cy="926008"/>
            </a:xfrm>
            <a:prstGeom prst="rect">
              <a:avLst/>
            </a:prstGeom>
            <a:solidFill>
              <a:srgbClr val="3EDAD8">
                <a:alpha val="29804"/>
              </a:srgbClr>
            </a:solidFill>
          </p:spPr>
        </p:sp>
        <p:sp>
          <p:nvSpPr>
            <p:cNvPr id="47" name="TextBox 47"/>
            <p:cNvSpPr txBox="1"/>
            <p:nvPr/>
          </p:nvSpPr>
          <p:spPr>
            <a:xfrm>
              <a:off x="237129" y="224836"/>
              <a:ext cx="2354365" cy="428711"/>
            </a:xfrm>
            <a:prstGeom prst="rect">
              <a:avLst/>
            </a:prstGeom>
          </p:spPr>
          <p:txBody>
            <a:bodyPr lIns="0" tIns="0" rIns="0" bIns="0" rtlCol="0" anchor="t">
              <a:spAutoFit/>
            </a:bodyPr>
            <a:lstStyle/>
            <a:p>
              <a:pPr algn="ctr">
                <a:lnSpc>
                  <a:spcPts val="2707"/>
                </a:lnSpc>
              </a:pPr>
              <a:r>
                <a:rPr lang="en-US" sz="1934" spc="96">
                  <a:solidFill>
                    <a:srgbClr val="FFFFFF"/>
                  </a:solidFill>
                  <a:latin typeface="Montserrat Classic"/>
                </a:rPr>
                <a:t>Visualization</a:t>
              </a:r>
            </a:p>
          </p:txBody>
        </p:sp>
      </p:grpSp>
      <p:grpSp>
        <p:nvGrpSpPr>
          <p:cNvPr id="48" name="Group 48"/>
          <p:cNvGrpSpPr/>
          <p:nvPr/>
        </p:nvGrpSpPr>
        <p:grpSpPr>
          <a:xfrm rot="5400000">
            <a:off x="2798856" y="6143865"/>
            <a:ext cx="275740" cy="234380"/>
            <a:chOff x="0" y="0"/>
            <a:chExt cx="597645" cy="508000"/>
          </a:xfrm>
        </p:grpSpPr>
        <p:sp>
          <p:nvSpPr>
            <p:cNvPr id="49" name="Freeform 49"/>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50" name="Freeform 50"/>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grpSp>
        <p:nvGrpSpPr>
          <p:cNvPr id="51" name="Group 51"/>
          <p:cNvGrpSpPr/>
          <p:nvPr/>
        </p:nvGrpSpPr>
        <p:grpSpPr>
          <a:xfrm rot="5400000">
            <a:off x="5745931" y="6143865"/>
            <a:ext cx="275740" cy="234380"/>
            <a:chOff x="0" y="0"/>
            <a:chExt cx="597645" cy="508000"/>
          </a:xfrm>
        </p:grpSpPr>
        <p:sp>
          <p:nvSpPr>
            <p:cNvPr id="52" name="Freeform 52"/>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53" name="Freeform 53"/>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sp>
        <p:nvSpPr>
          <p:cNvPr id="54" name="AutoShape 54"/>
          <p:cNvSpPr/>
          <p:nvPr/>
        </p:nvSpPr>
        <p:spPr>
          <a:xfrm>
            <a:off x="2927201" y="6108898"/>
            <a:ext cx="2966125" cy="0"/>
          </a:xfrm>
          <a:prstGeom prst="line">
            <a:avLst/>
          </a:prstGeom>
          <a:ln w="28575" cap="rnd">
            <a:solidFill>
              <a:srgbClr val="13538A"/>
            </a:solidFill>
            <a:prstDash val="solid"/>
            <a:headEnd type="none" w="sm" len="sm"/>
            <a:tailEnd type="none" w="sm" len="sm"/>
          </a:ln>
        </p:spPr>
      </p:sp>
      <p:sp>
        <p:nvSpPr>
          <p:cNvPr id="55" name="AutoShape 55"/>
          <p:cNvSpPr/>
          <p:nvPr/>
        </p:nvSpPr>
        <p:spPr>
          <a:xfrm rot="-5400000">
            <a:off x="4004904" y="5811203"/>
            <a:ext cx="604915" cy="0"/>
          </a:xfrm>
          <a:prstGeom prst="line">
            <a:avLst/>
          </a:prstGeom>
          <a:ln w="28575" cap="rnd">
            <a:solidFill>
              <a:srgbClr val="13538A"/>
            </a:solidFill>
            <a:prstDash val="solid"/>
            <a:headEnd type="none" w="sm" len="sm"/>
            <a:tailEnd type="none" w="sm" len="sm"/>
          </a:ln>
        </p:spPr>
      </p:sp>
      <p:sp>
        <p:nvSpPr>
          <p:cNvPr id="56" name="AutoShape 56"/>
          <p:cNvSpPr/>
          <p:nvPr/>
        </p:nvSpPr>
        <p:spPr>
          <a:xfrm rot="-5400000">
            <a:off x="6646308" y="6163232"/>
            <a:ext cx="1289922" cy="0"/>
          </a:xfrm>
          <a:prstGeom prst="line">
            <a:avLst/>
          </a:prstGeom>
          <a:ln w="28575" cap="rnd">
            <a:solidFill>
              <a:srgbClr val="13538A"/>
            </a:solidFill>
            <a:prstDash val="solid"/>
            <a:headEnd type="none" w="sm" len="sm"/>
            <a:tailEnd type="none" w="sm" len="sm"/>
          </a:ln>
        </p:spPr>
      </p:sp>
      <p:grpSp>
        <p:nvGrpSpPr>
          <p:cNvPr id="57" name="Group 57"/>
          <p:cNvGrpSpPr/>
          <p:nvPr/>
        </p:nvGrpSpPr>
        <p:grpSpPr>
          <a:xfrm rot="-10800000">
            <a:off x="6935009" y="6704760"/>
            <a:ext cx="370547" cy="234380"/>
            <a:chOff x="0" y="0"/>
            <a:chExt cx="803132" cy="508000"/>
          </a:xfrm>
        </p:grpSpPr>
        <p:sp>
          <p:nvSpPr>
            <p:cNvPr id="58" name="Freeform 58"/>
            <p:cNvSpPr/>
            <p:nvPr/>
          </p:nvSpPr>
          <p:spPr>
            <a:xfrm>
              <a:off x="0" y="215900"/>
              <a:ext cx="507222" cy="76200"/>
            </a:xfrm>
            <a:custGeom>
              <a:avLst/>
              <a:gdLst/>
              <a:ahLst/>
              <a:cxnLst/>
              <a:rect l="l" t="t" r="r" b="b"/>
              <a:pathLst>
                <a:path w="507222" h="76200">
                  <a:moveTo>
                    <a:pt x="0" y="0"/>
                  </a:moveTo>
                  <a:lnTo>
                    <a:pt x="507222" y="0"/>
                  </a:lnTo>
                  <a:lnTo>
                    <a:pt x="507222" y="76200"/>
                  </a:lnTo>
                  <a:lnTo>
                    <a:pt x="0" y="76200"/>
                  </a:lnTo>
                  <a:close/>
                </a:path>
              </a:pathLst>
            </a:custGeom>
            <a:solidFill>
              <a:srgbClr val="13538A"/>
            </a:solidFill>
          </p:spPr>
        </p:sp>
        <p:sp>
          <p:nvSpPr>
            <p:cNvPr id="59" name="Freeform 59"/>
            <p:cNvSpPr/>
            <p:nvPr/>
          </p:nvSpPr>
          <p:spPr>
            <a:xfrm>
              <a:off x="428482"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grpSp>
        <p:nvGrpSpPr>
          <p:cNvPr id="60" name="Group 60"/>
          <p:cNvGrpSpPr/>
          <p:nvPr/>
        </p:nvGrpSpPr>
        <p:grpSpPr>
          <a:xfrm rot="5400000">
            <a:off x="13414627" y="6219637"/>
            <a:ext cx="275740" cy="234380"/>
            <a:chOff x="0" y="0"/>
            <a:chExt cx="597645" cy="508000"/>
          </a:xfrm>
        </p:grpSpPr>
        <p:sp>
          <p:nvSpPr>
            <p:cNvPr id="61" name="Freeform 61"/>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62" name="Freeform 62"/>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sp>
        <p:nvSpPr>
          <p:cNvPr id="63" name="AutoShape 63"/>
          <p:cNvSpPr/>
          <p:nvPr/>
        </p:nvSpPr>
        <p:spPr>
          <a:xfrm>
            <a:off x="12092659" y="5508745"/>
            <a:ext cx="3000040" cy="0"/>
          </a:xfrm>
          <a:prstGeom prst="line">
            <a:avLst/>
          </a:prstGeom>
          <a:ln w="28575" cap="rnd">
            <a:solidFill>
              <a:srgbClr val="13538A"/>
            </a:solidFill>
            <a:prstDash val="solid"/>
            <a:headEnd type="none" w="sm" len="sm"/>
            <a:tailEnd type="none" w="sm" len="sm"/>
          </a:ln>
        </p:spPr>
      </p:sp>
      <p:sp>
        <p:nvSpPr>
          <p:cNvPr id="64" name="AutoShape 64"/>
          <p:cNvSpPr/>
          <p:nvPr/>
        </p:nvSpPr>
        <p:spPr>
          <a:xfrm rot="-5400000">
            <a:off x="14906164" y="5346054"/>
            <a:ext cx="344494" cy="0"/>
          </a:xfrm>
          <a:prstGeom prst="line">
            <a:avLst/>
          </a:prstGeom>
          <a:ln w="28575" cap="rnd">
            <a:solidFill>
              <a:srgbClr val="13538A"/>
            </a:solidFill>
            <a:prstDash val="solid"/>
            <a:headEnd type="none" w="sm" len="sm"/>
            <a:tailEnd type="none" w="sm" len="sm"/>
          </a:ln>
        </p:spPr>
      </p:sp>
      <p:sp>
        <p:nvSpPr>
          <p:cNvPr id="65" name="AutoShape 65"/>
          <p:cNvSpPr/>
          <p:nvPr/>
        </p:nvSpPr>
        <p:spPr>
          <a:xfrm rot="-5400000">
            <a:off x="11895749" y="5326122"/>
            <a:ext cx="393819" cy="0"/>
          </a:xfrm>
          <a:prstGeom prst="line">
            <a:avLst/>
          </a:prstGeom>
          <a:ln w="28575" cap="rnd">
            <a:solidFill>
              <a:srgbClr val="13538A"/>
            </a:solidFill>
            <a:prstDash val="solid"/>
            <a:headEnd type="none" w="sm" len="sm"/>
            <a:tailEnd type="none" w="sm" len="sm"/>
          </a:ln>
        </p:spPr>
      </p:sp>
      <p:sp>
        <p:nvSpPr>
          <p:cNvPr id="66" name="AutoShape 66"/>
          <p:cNvSpPr/>
          <p:nvPr/>
        </p:nvSpPr>
        <p:spPr>
          <a:xfrm rot="-5400000">
            <a:off x="13176342" y="5870613"/>
            <a:ext cx="752310" cy="0"/>
          </a:xfrm>
          <a:prstGeom prst="line">
            <a:avLst/>
          </a:prstGeom>
          <a:ln w="28575" cap="rnd">
            <a:solidFill>
              <a:srgbClr val="13538A"/>
            </a:solidFill>
            <a:prstDash val="solid"/>
            <a:headEnd type="none" w="sm" len="sm"/>
            <a:tailEnd type="none" w="sm" len="sm"/>
          </a:ln>
        </p:spPr>
      </p:sp>
      <p:grpSp>
        <p:nvGrpSpPr>
          <p:cNvPr id="67" name="Group 67"/>
          <p:cNvGrpSpPr/>
          <p:nvPr/>
        </p:nvGrpSpPr>
        <p:grpSpPr>
          <a:xfrm>
            <a:off x="12491763" y="6475227"/>
            <a:ext cx="2121467" cy="694506"/>
            <a:chOff x="0" y="0"/>
            <a:chExt cx="2828623" cy="926008"/>
          </a:xfrm>
        </p:grpSpPr>
        <p:sp>
          <p:nvSpPr>
            <p:cNvPr id="68" name="AutoShape 68"/>
            <p:cNvSpPr/>
            <p:nvPr/>
          </p:nvSpPr>
          <p:spPr>
            <a:xfrm>
              <a:off x="0" y="0"/>
              <a:ext cx="2828623" cy="926008"/>
            </a:xfrm>
            <a:prstGeom prst="rect">
              <a:avLst/>
            </a:prstGeom>
            <a:solidFill>
              <a:srgbClr val="3EDAD8">
                <a:alpha val="29804"/>
              </a:srgbClr>
            </a:solidFill>
          </p:spPr>
        </p:sp>
        <p:sp>
          <p:nvSpPr>
            <p:cNvPr id="69" name="TextBox 69"/>
            <p:cNvSpPr txBox="1"/>
            <p:nvPr/>
          </p:nvSpPr>
          <p:spPr>
            <a:xfrm>
              <a:off x="237129" y="224836"/>
              <a:ext cx="2354365" cy="428711"/>
            </a:xfrm>
            <a:prstGeom prst="rect">
              <a:avLst/>
            </a:prstGeom>
          </p:spPr>
          <p:txBody>
            <a:bodyPr lIns="0" tIns="0" rIns="0" bIns="0" rtlCol="0" anchor="t">
              <a:spAutoFit/>
            </a:bodyPr>
            <a:lstStyle/>
            <a:p>
              <a:pPr algn="ctr">
                <a:lnSpc>
                  <a:spcPts val="2707"/>
                </a:lnSpc>
              </a:pPr>
              <a:r>
                <a:rPr lang="en-US" sz="1934" spc="96">
                  <a:solidFill>
                    <a:srgbClr val="FFFFFF"/>
                  </a:solidFill>
                  <a:latin typeface="Montserrat Classic"/>
                </a:rPr>
                <a:t>Prediction</a:t>
              </a:r>
            </a:p>
          </p:txBody>
        </p:sp>
      </p:grpSp>
      <p:grpSp>
        <p:nvGrpSpPr>
          <p:cNvPr id="70" name="Group 70"/>
          <p:cNvGrpSpPr/>
          <p:nvPr/>
        </p:nvGrpSpPr>
        <p:grpSpPr>
          <a:xfrm rot="5400000">
            <a:off x="13400340" y="7203233"/>
            <a:ext cx="275740" cy="234380"/>
            <a:chOff x="0" y="0"/>
            <a:chExt cx="597645" cy="508000"/>
          </a:xfrm>
        </p:grpSpPr>
        <p:sp>
          <p:nvSpPr>
            <p:cNvPr id="71" name="Freeform 71"/>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72" name="Freeform 72"/>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2" name="Group 2"/>
          <p:cNvGrpSpPr/>
          <p:nvPr/>
        </p:nvGrpSpPr>
        <p:grpSpPr>
          <a:xfrm>
            <a:off x="9835631" y="-1411768"/>
            <a:ext cx="15351744" cy="21005869"/>
            <a:chOff x="0" y="0"/>
            <a:chExt cx="20468992" cy="2800782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62005">
              <a:off x="2068237" y="11758704"/>
              <a:ext cx="16332519" cy="1241271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602783">
              <a:off x="5134846" y="3001708"/>
              <a:ext cx="16833371" cy="11477299"/>
            </a:xfrm>
            <a:prstGeom prst="rect">
              <a:avLst/>
            </a:prstGeom>
          </p:spPr>
        </p:pic>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415588">
            <a:off x="-6748792" y="-4778464"/>
            <a:ext cx="12249389" cy="9309536"/>
          </a:xfrm>
          <a:prstGeom prst="rect">
            <a:avLst/>
          </a:prstGeom>
        </p:spPr>
      </p:pic>
      <p:pic>
        <p:nvPicPr>
          <p:cNvPr id="6" name="Picture 6"/>
          <p:cNvPicPr>
            <a:picLocks noChangeAspect="1"/>
          </p:cNvPicPr>
          <p:nvPr/>
        </p:nvPicPr>
        <p:blipFill>
          <a:blip r:embed="rId6"/>
          <a:srcRect/>
          <a:stretch>
            <a:fillRect/>
          </a:stretch>
        </p:blipFill>
        <p:spPr>
          <a:xfrm>
            <a:off x="17131028" y="9051661"/>
            <a:ext cx="955456" cy="955456"/>
          </a:xfrm>
          <a:prstGeom prst="rect">
            <a:avLst/>
          </a:prstGeom>
        </p:spPr>
      </p:pic>
      <p:pic>
        <p:nvPicPr>
          <p:cNvPr id="7" name="Picture 7"/>
          <p:cNvPicPr>
            <a:picLocks noChangeAspect="1"/>
          </p:cNvPicPr>
          <p:nvPr/>
        </p:nvPicPr>
        <p:blipFill>
          <a:blip r:embed="rId7"/>
          <a:srcRect/>
          <a:stretch>
            <a:fillRect/>
          </a:stretch>
        </p:blipFill>
        <p:spPr>
          <a:xfrm>
            <a:off x="5159809" y="354138"/>
            <a:ext cx="10382180" cy="9175251"/>
          </a:xfrm>
          <a:prstGeom prst="rect">
            <a:avLst/>
          </a:prstGeom>
        </p:spPr>
      </p:pic>
      <p:sp>
        <p:nvSpPr>
          <p:cNvPr id="8" name="TextBox 8"/>
          <p:cNvSpPr txBox="1"/>
          <p:nvPr/>
        </p:nvSpPr>
        <p:spPr>
          <a:xfrm>
            <a:off x="1028700" y="1028700"/>
            <a:ext cx="8538357" cy="1645227"/>
          </a:xfrm>
          <a:prstGeom prst="rect">
            <a:avLst/>
          </a:prstGeom>
        </p:spPr>
        <p:txBody>
          <a:bodyPr lIns="0" tIns="0" rIns="0" bIns="0" rtlCol="0" anchor="t">
            <a:spAutoFit/>
          </a:bodyPr>
          <a:lstStyle/>
          <a:p>
            <a:pPr>
              <a:lnSpc>
                <a:spcPts val="6480"/>
              </a:lnSpc>
            </a:pPr>
            <a:r>
              <a:rPr lang="en-US" sz="5400">
                <a:solidFill>
                  <a:srgbClr val="FFFFFF"/>
                </a:solidFill>
                <a:latin typeface="Montserrat Classic Bold"/>
              </a:rPr>
              <a:t>Dataset </a:t>
            </a:r>
          </a:p>
          <a:p>
            <a:pPr marL="0" lvl="0" indent="0">
              <a:lnSpc>
                <a:spcPts val="6480"/>
              </a:lnSpc>
              <a:spcBef>
                <a:spcPct val="0"/>
              </a:spcBef>
            </a:pPr>
            <a:r>
              <a:rPr lang="en-US" sz="5400">
                <a:solidFill>
                  <a:srgbClr val="FFFFFF"/>
                </a:solidFill>
                <a:latin typeface="Montserrat Classic Bold"/>
              </a:rPr>
              <a:t>Concerns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sp>
        <p:nvSpPr>
          <p:cNvPr id="2" name="TextBox 2"/>
          <p:cNvSpPr txBox="1"/>
          <p:nvPr/>
        </p:nvSpPr>
        <p:spPr>
          <a:xfrm>
            <a:off x="2807698" y="7223698"/>
            <a:ext cx="1967948" cy="461184"/>
          </a:xfrm>
          <a:prstGeom prst="rect">
            <a:avLst/>
          </a:prstGeom>
        </p:spPr>
        <p:txBody>
          <a:bodyPr lIns="0" tIns="0" rIns="0" bIns="0" rtlCol="0" anchor="t">
            <a:spAutoFit/>
          </a:bodyPr>
          <a:lstStyle/>
          <a:p>
            <a:pPr algn="r">
              <a:lnSpc>
                <a:spcPts val="3899"/>
              </a:lnSpc>
            </a:pPr>
            <a:r>
              <a:rPr lang="en-US" sz="2599">
                <a:solidFill>
                  <a:srgbClr val="FFFFFF"/>
                </a:solidFill>
                <a:latin typeface="Montserrat Classic Bold"/>
              </a:rPr>
              <a:t>Pedestrian</a:t>
            </a:r>
          </a:p>
        </p:txBody>
      </p:sp>
      <p:grpSp>
        <p:nvGrpSpPr>
          <p:cNvPr id="3" name="Group 3"/>
          <p:cNvGrpSpPr/>
          <p:nvPr/>
        </p:nvGrpSpPr>
        <p:grpSpPr>
          <a:xfrm rot="5400000">
            <a:off x="5008368" y="7502349"/>
            <a:ext cx="1220844" cy="796892"/>
            <a:chOff x="0" y="0"/>
            <a:chExt cx="6606886" cy="4699000"/>
          </a:xfrm>
        </p:grpSpPr>
        <p:sp>
          <p:nvSpPr>
            <p:cNvPr id="4" name="Freeform 4"/>
            <p:cNvSpPr/>
            <p:nvPr/>
          </p:nvSpPr>
          <p:spPr>
            <a:xfrm>
              <a:off x="327533" y="113538"/>
              <a:ext cx="5915498" cy="4568952"/>
            </a:xfrm>
            <a:custGeom>
              <a:avLst/>
              <a:gdLst/>
              <a:ahLst/>
              <a:cxnLst/>
              <a:rect l="l" t="t" r="r" b="b"/>
              <a:pathLst>
                <a:path w="5915498" h="4568952">
                  <a:moveTo>
                    <a:pt x="5914990" y="4284853"/>
                  </a:moveTo>
                  <a:cubicBezTo>
                    <a:pt x="5915498" y="4274947"/>
                    <a:pt x="5914482" y="4265930"/>
                    <a:pt x="5912577" y="4257548"/>
                  </a:cubicBezTo>
                  <a:cubicBezTo>
                    <a:pt x="5897464" y="4143121"/>
                    <a:pt x="5820883" y="4046093"/>
                    <a:pt x="5713187" y="4012946"/>
                  </a:cubicBezTo>
                  <a:lnTo>
                    <a:pt x="5713187" y="2871851"/>
                  </a:lnTo>
                  <a:lnTo>
                    <a:pt x="5713187" y="618109"/>
                  </a:lnTo>
                  <a:lnTo>
                    <a:pt x="5713187" y="98552"/>
                  </a:lnTo>
                  <a:cubicBezTo>
                    <a:pt x="5713187" y="47117"/>
                    <a:pt x="5669499" y="3302"/>
                    <a:pt x="5617937" y="3302"/>
                  </a:cubicBezTo>
                  <a:lnTo>
                    <a:pt x="5347046" y="3302"/>
                  </a:lnTo>
                  <a:lnTo>
                    <a:pt x="4863330" y="3302"/>
                  </a:lnTo>
                  <a:lnTo>
                    <a:pt x="4351096" y="3302"/>
                  </a:lnTo>
                  <a:lnTo>
                    <a:pt x="3726073" y="3302"/>
                  </a:lnTo>
                  <a:lnTo>
                    <a:pt x="3041344" y="3302"/>
                  </a:lnTo>
                  <a:lnTo>
                    <a:pt x="2350054" y="3302"/>
                  </a:lnTo>
                  <a:lnTo>
                    <a:pt x="1702664" y="3302"/>
                  </a:lnTo>
                  <a:lnTo>
                    <a:pt x="1158102"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046565" y="193802"/>
                  </a:lnTo>
                  <a:lnTo>
                    <a:pt x="1558799" y="193802"/>
                  </a:lnTo>
                  <a:lnTo>
                    <a:pt x="2183823" y="193802"/>
                  </a:lnTo>
                  <a:lnTo>
                    <a:pt x="2868551" y="193802"/>
                  </a:lnTo>
                  <a:lnTo>
                    <a:pt x="3559841" y="193802"/>
                  </a:lnTo>
                  <a:lnTo>
                    <a:pt x="4207232" y="193802"/>
                  </a:lnTo>
                  <a:lnTo>
                    <a:pt x="4751793" y="193802"/>
                  </a:lnTo>
                  <a:lnTo>
                    <a:pt x="5205949" y="193802"/>
                  </a:lnTo>
                  <a:cubicBezTo>
                    <a:pt x="5310470" y="193802"/>
                    <a:pt x="5417277" y="199390"/>
                    <a:pt x="5522560" y="197104"/>
                  </a:cubicBezTo>
                  <a:lnTo>
                    <a:pt x="5522560" y="1511554"/>
                  </a:lnTo>
                  <a:lnTo>
                    <a:pt x="5522560" y="3765296"/>
                  </a:lnTo>
                  <a:lnTo>
                    <a:pt x="5522560" y="4022852"/>
                  </a:lnTo>
                  <a:cubicBezTo>
                    <a:pt x="5420325" y="4066286"/>
                    <a:pt x="5347427" y="4168648"/>
                    <a:pt x="5346538" y="4284853"/>
                  </a:cubicBezTo>
                  <a:cubicBezTo>
                    <a:pt x="5345395" y="4439158"/>
                    <a:pt x="5477348" y="4568952"/>
                    <a:pt x="5630637" y="4568952"/>
                  </a:cubicBezTo>
                  <a:cubicBezTo>
                    <a:pt x="5780497" y="4568952"/>
                    <a:pt x="5893654" y="4454017"/>
                    <a:pt x="5912323" y="4312158"/>
                  </a:cubicBezTo>
                  <a:cubicBezTo>
                    <a:pt x="5914482" y="4303903"/>
                    <a:pt x="5915498" y="4294759"/>
                    <a:pt x="5914990" y="4284853"/>
                  </a:cubicBezTo>
                  <a:close/>
                </a:path>
              </a:pathLst>
            </a:custGeom>
            <a:solidFill>
              <a:srgbClr val="13538A"/>
            </a:solidFill>
          </p:spPr>
        </p:sp>
      </p:grpSp>
      <p:sp>
        <p:nvSpPr>
          <p:cNvPr id="5" name="TextBox 5"/>
          <p:cNvSpPr txBox="1"/>
          <p:nvPr/>
        </p:nvSpPr>
        <p:spPr>
          <a:xfrm>
            <a:off x="2807698" y="7931899"/>
            <a:ext cx="1967948" cy="735157"/>
          </a:xfrm>
          <a:prstGeom prst="rect">
            <a:avLst/>
          </a:prstGeom>
        </p:spPr>
        <p:txBody>
          <a:bodyPr lIns="0" tIns="0" rIns="0" bIns="0" rtlCol="0" anchor="t">
            <a:spAutoFit/>
          </a:bodyPr>
          <a:lstStyle/>
          <a:p>
            <a:pPr algn="r">
              <a:lnSpc>
                <a:spcPts val="3000"/>
              </a:lnSpc>
            </a:pPr>
            <a:r>
              <a:rPr lang="en-US" sz="2000">
                <a:solidFill>
                  <a:srgbClr val="FFFFFF"/>
                </a:solidFill>
                <a:latin typeface="Montserrat Classic"/>
              </a:rPr>
              <a:t>Powercor Public Lights</a:t>
            </a:r>
          </a:p>
        </p:txBody>
      </p:sp>
      <p:sp>
        <p:nvSpPr>
          <p:cNvPr id="6" name="AutoShape 6"/>
          <p:cNvSpPr/>
          <p:nvPr/>
        </p:nvSpPr>
        <p:spPr>
          <a:xfrm rot="-3065921">
            <a:off x="7532353" y="6881360"/>
            <a:ext cx="1759305" cy="0"/>
          </a:xfrm>
          <a:prstGeom prst="line">
            <a:avLst/>
          </a:prstGeom>
          <a:ln w="28575" cap="rnd">
            <a:solidFill>
              <a:srgbClr val="13538A"/>
            </a:solidFill>
            <a:prstDash val="solid"/>
            <a:headEnd type="none" w="sm" len="sm"/>
            <a:tailEnd type="none" w="sm" len="sm"/>
          </a:ln>
        </p:spPr>
      </p:sp>
      <p:sp>
        <p:nvSpPr>
          <p:cNvPr id="7" name="AutoShape 7"/>
          <p:cNvSpPr/>
          <p:nvPr/>
        </p:nvSpPr>
        <p:spPr>
          <a:xfrm rot="-7974476">
            <a:off x="10116630" y="6466504"/>
            <a:ext cx="1759305" cy="0"/>
          </a:xfrm>
          <a:prstGeom prst="line">
            <a:avLst/>
          </a:prstGeom>
          <a:ln w="28575" cap="rnd">
            <a:solidFill>
              <a:srgbClr val="13538A"/>
            </a:solidFill>
            <a:prstDash val="solid"/>
            <a:headEnd type="none" w="sm" len="sm"/>
            <a:tailEnd type="none" w="sm" len="sm"/>
          </a:ln>
        </p:spPr>
      </p:sp>
      <p:sp>
        <p:nvSpPr>
          <p:cNvPr id="8" name="AutoShape 8"/>
          <p:cNvSpPr/>
          <p:nvPr/>
        </p:nvSpPr>
        <p:spPr>
          <a:xfrm>
            <a:off x="10268766" y="4728700"/>
            <a:ext cx="1987465" cy="0"/>
          </a:xfrm>
          <a:prstGeom prst="line">
            <a:avLst/>
          </a:prstGeom>
          <a:ln w="28575" cap="rnd">
            <a:solidFill>
              <a:srgbClr val="13538A"/>
            </a:solidFill>
            <a:prstDash val="solid"/>
            <a:headEnd type="oval" w="lg" len="lg"/>
            <a:tailEnd type="oval" w="lg" len="lg"/>
          </a:ln>
        </p:spPr>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44042" y="3044886"/>
            <a:ext cx="3561915" cy="3561915"/>
          </a:xfrm>
          <a:prstGeom prst="rect">
            <a:avLst/>
          </a:prstGeom>
        </p:spPr>
      </p:pic>
      <p:sp>
        <p:nvSpPr>
          <p:cNvPr id="10" name="AutoShape 10"/>
          <p:cNvSpPr/>
          <p:nvPr/>
        </p:nvSpPr>
        <p:spPr>
          <a:xfrm>
            <a:off x="6655060" y="4728700"/>
            <a:ext cx="1987465" cy="0"/>
          </a:xfrm>
          <a:prstGeom prst="line">
            <a:avLst/>
          </a:prstGeom>
          <a:ln w="28575" cap="rnd">
            <a:solidFill>
              <a:srgbClr val="13538A"/>
            </a:solidFill>
            <a:prstDash val="solid"/>
            <a:headEnd type="oval" w="lg" len="lg"/>
            <a:tailEnd type="oval" w="lg" len="lg"/>
          </a:ln>
        </p:spPr>
      </p:sp>
      <p:sp>
        <p:nvSpPr>
          <p:cNvPr id="11" name="TextBox 11"/>
          <p:cNvSpPr txBox="1"/>
          <p:nvPr/>
        </p:nvSpPr>
        <p:spPr>
          <a:xfrm>
            <a:off x="8297227" y="4341587"/>
            <a:ext cx="2455546" cy="1098077"/>
          </a:xfrm>
          <a:prstGeom prst="rect">
            <a:avLst/>
          </a:prstGeom>
        </p:spPr>
        <p:txBody>
          <a:bodyPr lIns="0" tIns="0" rIns="0" bIns="0" rtlCol="0" anchor="t">
            <a:spAutoFit/>
          </a:bodyPr>
          <a:lstStyle/>
          <a:p>
            <a:pPr marL="0" lvl="0" indent="0" algn="ctr">
              <a:lnSpc>
                <a:spcPts val="4385"/>
              </a:lnSpc>
              <a:spcBef>
                <a:spcPct val="0"/>
              </a:spcBef>
            </a:pPr>
            <a:r>
              <a:rPr lang="en-US" sz="3399" spc="132">
                <a:solidFill>
                  <a:srgbClr val="FFFFFF"/>
                </a:solidFill>
                <a:latin typeface="Montserrat Classic Bold"/>
              </a:rPr>
              <a:t>MACHINE LEARNING</a:t>
            </a: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45508" y="582070"/>
            <a:ext cx="2158984" cy="2158984"/>
          </a:xfrm>
          <a:prstGeom prst="rect">
            <a:avLst/>
          </a:prstGeom>
        </p:spPr>
      </p:pic>
      <p:sp>
        <p:nvSpPr>
          <p:cNvPr id="13" name="AutoShape 13"/>
          <p:cNvSpPr/>
          <p:nvPr/>
        </p:nvSpPr>
        <p:spPr>
          <a:xfrm rot="-5400000">
            <a:off x="8621535" y="2145927"/>
            <a:ext cx="1759305" cy="0"/>
          </a:xfrm>
          <a:prstGeom prst="line">
            <a:avLst/>
          </a:prstGeom>
          <a:ln w="47625" cap="rnd">
            <a:solidFill>
              <a:srgbClr val="13538A"/>
            </a:solidFill>
            <a:prstDash val="solid"/>
            <a:headEnd type="none" w="sm" len="sm"/>
            <a:tailEnd type="none" w="sm" len="sm"/>
          </a:ln>
        </p:spPr>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7560" y="6788500"/>
            <a:ext cx="2158984" cy="2158984"/>
          </a:xfrm>
          <a:prstGeom prst="rect">
            <a:avLst/>
          </a:prstGeom>
        </p:spPr>
      </p:pic>
      <p:sp>
        <p:nvSpPr>
          <p:cNvPr id="15" name="AutoShape 15"/>
          <p:cNvSpPr/>
          <p:nvPr/>
        </p:nvSpPr>
        <p:spPr>
          <a:xfrm>
            <a:off x="5998187" y="7876983"/>
            <a:ext cx="2386449" cy="0"/>
          </a:xfrm>
          <a:prstGeom prst="line">
            <a:avLst/>
          </a:prstGeom>
          <a:ln w="47625" cap="rnd">
            <a:solidFill>
              <a:srgbClr val="13538A"/>
            </a:solidFill>
            <a:prstDash val="solid"/>
            <a:headEnd type="none" w="sm" len="sm"/>
            <a:tailEnd type="none" w="sm" len="sm"/>
          </a:ln>
        </p:spPr>
      </p:sp>
      <p:sp>
        <p:nvSpPr>
          <p:cNvPr id="16" name="TextBox 16"/>
          <p:cNvSpPr txBox="1"/>
          <p:nvPr/>
        </p:nvSpPr>
        <p:spPr>
          <a:xfrm>
            <a:off x="6702098" y="7436599"/>
            <a:ext cx="1709907" cy="735157"/>
          </a:xfrm>
          <a:prstGeom prst="rect">
            <a:avLst/>
          </a:prstGeom>
        </p:spPr>
        <p:txBody>
          <a:bodyPr lIns="0" tIns="0" rIns="0" bIns="0" rtlCol="0" anchor="t">
            <a:spAutoFit/>
          </a:bodyPr>
          <a:lstStyle/>
          <a:p>
            <a:pPr algn="ctr">
              <a:lnSpc>
                <a:spcPts val="3000"/>
              </a:lnSpc>
            </a:pPr>
            <a:r>
              <a:rPr lang="en-US" sz="2000">
                <a:solidFill>
                  <a:srgbClr val="FFFFFF"/>
                </a:solidFill>
                <a:latin typeface="Montserrat Classic"/>
              </a:rPr>
              <a:t>API and metrics</a:t>
            </a:r>
          </a:p>
        </p:txBody>
      </p:sp>
      <p:sp>
        <p:nvSpPr>
          <p:cNvPr id="17" name="AutoShape 17"/>
          <p:cNvSpPr/>
          <p:nvPr/>
        </p:nvSpPr>
        <p:spPr>
          <a:xfrm>
            <a:off x="3576178" y="4818396"/>
            <a:ext cx="1987465" cy="0"/>
          </a:xfrm>
          <a:prstGeom prst="line">
            <a:avLst/>
          </a:prstGeom>
          <a:ln w="28575" cap="rnd">
            <a:solidFill>
              <a:srgbClr val="13538A"/>
            </a:solidFill>
            <a:prstDash val="solid"/>
            <a:headEnd type="oval" w="lg" len="lg"/>
            <a:tailEnd type="oval" w="lg" len="lg"/>
          </a:ln>
        </p:spPr>
      </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86306" y="3753192"/>
            <a:ext cx="2158984" cy="2158984"/>
          </a:xfrm>
          <a:prstGeom prst="rect">
            <a:avLst/>
          </a:prstGeom>
        </p:spPr>
      </p:pic>
      <p:sp>
        <p:nvSpPr>
          <p:cNvPr id="19" name="TextBox 19"/>
          <p:cNvSpPr txBox="1"/>
          <p:nvPr/>
        </p:nvSpPr>
        <p:spPr>
          <a:xfrm>
            <a:off x="5401319" y="4103081"/>
            <a:ext cx="1709907" cy="1479839"/>
          </a:xfrm>
          <a:prstGeom prst="rect">
            <a:avLst/>
          </a:prstGeom>
        </p:spPr>
        <p:txBody>
          <a:bodyPr lIns="0" tIns="0" rIns="0" bIns="0" rtlCol="0" anchor="t">
            <a:spAutoFit/>
          </a:bodyPr>
          <a:lstStyle/>
          <a:p>
            <a:pPr algn="ctr">
              <a:lnSpc>
                <a:spcPts val="3000"/>
              </a:lnSpc>
            </a:pPr>
            <a:r>
              <a:rPr lang="en-US" sz="2000">
                <a:solidFill>
                  <a:srgbClr val="FFFFFF"/>
                </a:solidFill>
                <a:latin typeface="Montserrat Classic"/>
              </a:rPr>
              <a:t>Prediction classification and regression</a:t>
            </a:r>
          </a:p>
        </p:txBody>
      </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704710" y="3753192"/>
            <a:ext cx="2158984" cy="2158984"/>
          </a:xfrm>
          <a:prstGeom prst="rect">
            <a:avLst/>
          </a:prstGeom>
        </p:spPr>
      </p:pic>
      <p:sp>
        <p:nvSpPr>
          <p:cNvPr id="21" name="AutoShape 21"/>
          <p:cNvSpPr/>
          <p:nvPr/>
        </p:nvSpPr>
        <p:spPr>
          <a:xfrm>
            <a:off x="12579852" y="4728700"/>
            <a:ext cx="1987465" cy="0"/>
          </a:xfrm>
          <a:prstGeom prst="line">
            <a:avLst/>
          </a:prstGeom>
          <a:ln w="28575" cap="rnd">
            <a:solidFill>
              <a:srgbClr val="13538A"/>
            </a:solidFill>
            <a:prstDash val="solid"/>
            <a:headEnd type="oval" w="lg" len="lg"/>
            <a:tailEnd type="oval" w="lg" len="lg"/>
          </a:ln>
        </p:spPr>
      </p:sp>
      <p:sp>
        <p:nvSpPr>
          <p:cNvPr id="22" name="TextBox 22"/>
          <p:cNvSpPr txBox="1"/>
          <p:nvPr/>
        </p:nvSpPr>
        <p:spPr>
          <a:xfrm>
            <a:off x="11948298" y="4245597"/>
            <a:ext cx="1709907" cy="1107498"/>
          </a:xfrm>
          <a:prstGeom prst="rect">
            <a:avLst/>
          </a:prstGeom>
        </p:spPr>
        <p:txBody>
          <a:bodyPr lIns="0" tIns="0" rIns="0" bIns="0" rtlCol="0" anchor="t">
            <a:spAutoFit/>
          </a:bodyPr>
          <a:lstStyle/>
          <a:p>
            <a:pPr algn="ctr">
              <a:lnSpc>
                <a:spcPts val="3000"/>
              </a:lnSpc>
            </a:pPr>
            <a:r>
              <a:rPr lang="en-US" sz="2000">
                <a:solidFill>
                  <a:srgbClr val="FFFFFF"/>
                </a:solidFill>
                <a:latin typeface="Montserrat Classic"/>
              </a:rPr>
              <a:t>Clustering and prediction</a:t>
            </a:r>
          </a:p>
        </p:txBody>
      </p:sp>
      <p:sp>
        <p:nvSpPr>
          <p:cNvPr id="23" name="TextBox 23"/>
          <p:cNvSpPr txBox="1"/>
          <p:nvPr/>
        </p:nvSpPr>
        <p:spPr>
          <a:xfrm>
            <a:off x="777723" y="3770363"/>
            <a:ext cx="2410976" cy="461184"/>
          </a:xfrm>
          <a:prstGeom prst="rect">
            <a:avLst/>
          </a:prstGeom>
        </p:spPr>
        <p:txBody>
          <a:bodyPr lIns="0" tIns="0" rIns="0" bIns="0" rtlCol="0" anchor="t">
            <a:spAutoFit/>
          </a:bodyPr>
          <a:lstStyle/>
          <a:p>
            <a:pPr algn="r">
              <a:lnSpc>
                <a:spcPts val="3899"/>
              </a:lnSpc>
            </a:pPr>
            <a:r>
              <a:rPr lang="en-US" sz="2599">
                <a:solidFill>
                  <a:srgbClr val="FFFFFF"/>
                </a:solidFill>
                <a:latin typeface="Montserrat Classic Bold"/>
              </a:rPr>
              <a:t>Tree Problem</a:t>
            </a:r>
          </a:p>
        </p:txBody>
      </p:sp>
      <p:sp>
        <p:nvSpPr>
          <p:cNvPr id="24" name="TextBox 24"/>
          <p:cNvSpPr txBox="1"/>
          <p:nvPr/>
        </p:nvSpPr>
        <p:spPr>
          <a:xfrm>
            <a:off x="1334737" y="4611098"/>
            <a:ext cx="1967948" cy="362816"/>
          </a:xfrm>
          <a:prstGeom prst="rect">
            <a:avLst/>
          </a:prstGeom>
        </p:spPr>
        <p:txBody>
          <a:bodyPr lIns="0" tIns="0" rIns="0" bIns="0" rtlCol="0" anchor="t">
            <a:spAutoFit/>
          </a:bodyPr>
          <a:lstStyle/>
          <a:p>
            <a:pPr algn="r">
              <a:lnSpc>
                <a:spcPts val="3000"/>
              </a:lnSpc>
            </a:pPr>
            <a:r>
              <a:rPr lang="en-US" sz="2000">
                <a:solidFill>
                  <a:srgbClr val="FFFFFF"/>
                </a:solidFill>
                <a:latin typeface="Montserrat Classic"/>
              </a:rPr>
              <a:t>Road Segment</a:t>
            </a:r>
          </a:p>
        </p:txBody>
      </p:sp>
      <p:grpSp>
        <p:nvGrpSpPr>
          <p:cNvPr id="25" name="Group 25"/>
          <p:cNvGrpSpPr/>
          <p:nvPr/>
        </p:nvGrpSpPr>
        <p:grpSpPr>
          <a:xfrm rot="5400000">
            <a:off x="3005430" y="4452640"/>
            <a:ext cx="1938386" cy="796892"/>
            <a:chOff x="0" y="0"/>
            <a:chExt cx="10490033" cy="4699000"/>
          </a:xfrm>
        </p:grpSpPr>
        <p:sp>
          <p:nvSpPr>
            <p:cNvPr id="26" name="Freeform 26"/>
            <p:cNvSpPr/>
            <p:nvPr/>
          </p:nvSpPr>
          <p:spPr>
            <a:xfrm>
              <a:off x="327533" y="113538"/>
              <a:ext cx="9798645" cy="4568952"/>
            </a:xfrm>
            <a:custGeom>
              <a:avLst/>
              <a:gdLst/>
              <a:ahLst/>
              <a:cxnLst/>
              <a:rect l="l" t="t" r="r" b="b"/>
              <a:pathLst>
                <a:path w="9798645" h="4568952">
                  <a:moveTo>
                    <a:pt x="9798137" y="4284853"/>
                  </a:moveTo>
                  <a:cubicBezTo>
                    <a:pt x="9798645" y="4274947"/>
                    <a:pt x="9797629" y="4265930"/>
                    <a:pt x="9795724" y="4257548"/>
                  </a:cubicBezTo>
                  <a:cubicBezTo>
                    <a:pt x="9780611" y="4143121"/>
                    <a:pt x="9704030" y="4046093"/>
                    <a:pt x="9596334" y="4012946"/>
                  </a:cubicBezTo>
                  <a:lnTo>
                    <a:pt x="9596334" y="2871851"/>
                  </a:lnTo>
                  <a:lnTo>
                    <a:pt x="9596334" y="618109"/>
                  </a:lnTo>
                  <a:lnTo>
                    <a:pt x="9596334" y="98552"/>
                  </a:lnTo>
                  <a:cubicBezTo>
                    <a:pt x="9596334" y="47117"/>
                    <a:pt x="9552646" y="3302"/>
                    <a:pt x="9501084" y="3302"/>
                  </a:cubicBezTo>
                  <a:lnTo>
                    <a:pt x="9230193" y="3302"/>
                  </a:lnTo>
                  <a:lnTo>
                    <a:pt x="8542264" y="3302"/>
                  </a:lnTo>
                  <a:lnTo>
                    <a:pt x="7564319" y="3302"/>
                  </a:lnTo>
                  <a:lnTo>
                    <a:pt x="6371040" y="3302"/>
                  </a:lnTo>
                  <a:lnTo>
                    <a:pt x="5063773" y="3302"/>
                  </a:lnTo>
                  <a:lnTo>
                    <a:pt x="3743980" y="3302"/>
                  </a:lnTo>
                  <a:lnTo>
                    <a:pt x="2507999" y="3302"/>
                  </a:lnTo>
                  <a:lnTo>
                    <a:pt x="1468335"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255392" y="193802"/>
                  </a:lnTo>
                  <a:lnTo>
                    <a:pt x="2233336" y="193802"/>
                  </a:lnTo>
                  <a:lnTo>
                    <a:pt x="3426615" y="193802"/>
                  </a:lnTo>
                  <a:lnTo>
                    <a:pt x="4733882" y="193802"/>
                  </a:lnTo>
                  <a:lnTo>
                    <a:pt x="6053674" y="193802"/>
                  </a:lnTo>
                  <a:lnTo>
                    <a:pt x="7289656" y="193802"/>
                  </a:lnTo>
                  <a:lnTo>
                    <a:pt x="8329320" y="193802"/>
                  </a:lnTo>
                  <a:lnTo>
                    <a:pt x="9089096" y="193802"/>
                  </a:lnTo>
                  <a:cubicBezTo>
                    <a:pt x="9193617" y="193802"/>
                    <a:pt x="9300424" y="199390"/>
                    <a:pt x="9405707" y="197104"/>
                  </a:cubicBezTo>
                  <a:lnTo>
                    <a:pt x="9405707" y="1511554"/>
                  </a:lnTo>
                  <a:lnTo>
                    <a:pt x="9405707" y="3765296"/>
                  </a:lnTo>
                  <a:lnTo>
                    <a:pt x="9405707" y="4022852"/>
                  </a:lnTo>
                  <a:cubicBezTo>
                    <a:pt x="9303472" y="4066286"/>
                    <a:pt x="9230574" y="4168648"/>
                    <a:pt x="9229685" y="4284853"/>
                  </a:cubicBezTo>
                  <a:cubicBezTo>
                    <a:pt x="9228542" y="4439158"/>
                    <a:pt x="9360495" y="4568952"/>
                    <a:pt x="9513784" y="4568952"/>
                  </a:cubicBezTo>
                  <a:cubicBezTo>
                    <a:pt x="9663644" y="4568952"/>
                    <a:pt x="9776801" y="4454017"/>
                    <a:pt x="9795470" y="4312158"/>
                  </a:cubicBezTo>
                  <a:cubicBezTo>
                    <a:pt x="9797629" y="4303903"/>
                    <a:pt x="9798645" y="4294759"/>
                    <a:pt x="9798137" y="4284853"/>
                  </a:cubicBezTo>
                  <a:close/>
                </a:path>
              </a:pathLst>
            </a:custGeom>
            <a:solidFill>
              <a:srgbClr val="13538A"/>
            </a:solidFill>
          </p:spPr>
        </p:sp>
      </p:grpSp>
      <p:sp>
        <p:nvSpPr>
          <p:cNvPr id="27" name="TextBox 27"/>
          <p:cNvSpPr txBox="1"/>
          <p:nvPr/>
        </p:nvSpPr>
        <p:spPr>
          <a:xfrm>
            <a:off x="1220750" y="5697430"/>
            <a:ext cx="1967948" cy="362816"/>
          </a:xfrm>
          <a:prstGeom prst="rect">
            <a:avLst/>
          </a:prstGeom>
        </p:spPr>
        <p:txBody>
          <a:bodyPr lIns="0" tIns="0" rIns="0" bIns="0" rtlCol="0" anchor="t">
            <a:spAutoFit/>
          </a:bodyPr>
          <a:lstStyle/>
          <a:p>
            <a:pPr algn="r">
              <a:lnSpc>
                <a:spcPts val="3000"/>
              </a:lnSpc>
            </a:pPr>
            <a:r>
              <a:rPr lang="en-US" sz="2000">
                <a:solidFill>
                  <a:srgbClr val="FFFFFF"/>
                </a:solidFill>
                <a:latin typeface="Montserrat Classic"/>
              </a:rPr>
              <a:t>Drainage Pipes</a:t>
            </a:r>
          </a:p>
        </p:txBody>
      </p:sp>
      <p:sp>
        <p:nvSpPr>
          <p:cNvPr id="28" name="TextBox 28"/>
          <p:cNvSpPr txBox="1"/>
          <p:nvPr/>
        </p:nvSpPr>
        <p:spPr>
          <a:xfrm>
            <a:off x="14915295" y="4231310"/>
            <a:ext cx="1967948" cy="1107498"/>
          </a:xfrm>
          <a:prstGeom prst="rect">
            <a:avLst/>
          </a:prstGeom>
        </p:spPr>
        <p:txBody>
          <a:bodyPr lIns="0" tIns="0" rIns="0" bIns="0" rtlCol="0" anchor="t">
            <a:spAutoFit/>
          </a:bodyPr>
          <a:lstStyle/>
          <a:p>
            <a:pPr>
              <a:lnSpc>
                <a:spcPts val="3000"/>
              </a:lnSpc>
            </a:pPr>
            <a:r>
              <a:rPr lang="en-US" sz="2000">
                <a:solidFill>
                  <a:srgbClr val="FFFFFF"/>
                </a:solidFill>
                <a:latin typeface="Montserrat Classic"/>
              </a:rPr>
              <a:t>Housing Development Data 2013-19</a:t>
            </a:r>
          </a:p>
        </p:txBody>
      </p:sp>
      <p:grpSp>
        <p:nvGrpSpPr>
          <p:cNvPr id="29" name="Group 29"/>
          <p:cNvGrpSpPr/>
          <p:nvPr/>
        </p:nvGrpSpPr>
        <p:grpSpPr>
          <a:xfrm rot="7937751">
            <a:off x="16159863" y="6303315"/>
            <a:ext cx="6607805" cy="7699026"/>
            <a:chOff x="0" y="0"/>
            <a:chExt cx="8810407" cy="10265368"/>
          </a:xfrm>
        </p:grpSpPr>
        <p:pic>
          <p:nvPicPr>
            <p:cNvPr id="30" name="Picture 3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8810407" cy="7160458"/>
            </a:xfrm>
            <a:prstGeom prst="rect">
              <a:avLst/>
            </a:prstGeom>
          </p:spPr>
        </p:pic>
        <p:pic>
          <p:nvPicPr>
            <p:cNvPr id="31" name="Picture 3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916" y="4298442"/>
              <a:ext cx="8751491" cy="5966926"/>
            </a:xfrm>
            <a:prstGeom prst="rect">
              <a:avLst/>
            </a:prstGeom>
          </p:spPr>
        </p:pic>
      </p:grpSp>
      <p:sp>
        <p:nvSpPr>
          <p:cNvPr id="32" name="AutoShape 32"/>
          <p:cNvSpPr/>
          <p:nvPr/>
        </p:nvSpPr>
        <p:spPr>
          <a:xfrm>
            <a:off x="12076487" y="7778053"/>
            <a:ext cx="1987465" cy="0"/>
          </a:xfrm>
          <a:prstGeom prst="line">
            <a:avLst/>
          </a:prstGeom>
          <a:ln w="28575" cap="rnd">
            <a:solidFill>
              <a:srgbClr val="13538A"/>
            </a:solidFill>
            <a:prstDash val="solid"/>
            <a:headEnd type="oval" w="lg" len="lg"/>
            <a:tailEnd type="oval" w="lg" len="lg"/>
          </a:ln>
        </p:spPr>
      </p:sp>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23358" y="6788500"/>
            <a:ext cx="2158984" cy="2158984"/>
          </a:xfrm>
          <a:prstGeom prst="rect">
            <a:avLst/>
          </a:prstGeom>
        </p:spPr>
      </p:pic>
      <p:sp>
        <p:nvSpPr>
          <p:cNvPr id="34" name="TextBox 34"/>
          <p:cNvSpPr txBox="1"/>
          <p:nvPr/>
        </p:nvSpPr>
        <p:spPr>
          <a:xfrm>
            <a:off x="14392968" y="7445258"/>
            <a:ext cx="1967948" cy="735157"/>
          </a:xfrm>
          <a:prstGeom prst="rect">
            <a:avLst/>
          </a:prstGeom>
        </p:spPr>
        <p:txBody>
          <a:bodyPr lIns="0" tIns="0" rIns="0" bIns="0" rtlCol="0" anchor="t">
            <a:spAutoFit/>
          </a:bodyPr>
          <a:lstStyle/>
          <a:p>
            <a:pPr>
              <a:lnSpc>
                <a:spcPts val="3000"/>
              </a:lnSpc>
            </a:pPr>
            <a:r>
              <a:rPr lang="en-US" sz="2000">
                <a:solidFill>
                  <a:srgbClr val="FFFFFF"/>
                </a:solidFill>
                <a:latin typeface="Montserrat Classic"/>
              </a:rPr>
              <a:t>Parking Utilization</a:t>
            </a:r>
          </a:p>
        </p:txBody>
      </p:sp>
      <p:sp>
        <p:nvSpPr>
          <p:cNvPr id="35" name="TextBox 35"/>
          <p:cNvSpPr txBox="1"/>
          <p:nvPr/>
        </p:nvSpPr>
        <p:spPr>
          <a:xfrm>
            <a:off x="11895746" y="947280"/>
            <a:ext cx="2671571" cy="461184"/>
          </a:xfrm>
          <a:prstGeom prst="rect">
            <a:avLst/>
          </a:prstGeom>
        </p:spPr>
        <p:txBody>
          <a:bodyPr lIns="0" tIns="0" rIns="0" bIns="0" rtlCol="0" anchor="t">
            <a:spAutoFit/>
          </a:bodyPr>
          <a:lstStyle/>
          <a:p>
            <a:pPr>
              <a:lnSpc>
                <a:spcPts val="3899"/>
              </a:lnSpc>
            </a:pPr>
            <a:r>
              <a:rPr lang="en-US" sz="2599">
                <a:solidFill>
                  <a:srgbClr val="FFFFFF"/>
                </a:solidFill>
                <a:latin typeface="Montserrat Classic Bold"/>
              </a:rPr>
              <a:t>Fire Problem</a:t>
            </a:r>
          </a:p>
        </p:txBody>
      </p:sp>
      <p:sp>
        <p:nvSpPr>
          <p:cNvPr id="36" name="AutoShape 36"/>
          <p:cNvSpPr/>
          <p:nvPr/>
        </p:nvSpPr>
        <p:spPr>
          <a:xfrm>
            <a:off x="8514977" y="1646273"/>
            <a:ext cx="2386449" cy="0"/>
          </a:xfrm>
          <a:prstGeom prst="line">
            <a:avLst/>
          </a:prstGeom>
          <a:ln w="28575" cap="rnd">
            <a:solidFill>
              <a:srgbClr val="13538A"/>
            </a:solidFill>
            <a:prstDash val="solid"/>
            <a:headEnd type="none" w="sm" len="sm"/>
            <a:tailEnd type="none" w="sm" len="sm"/>
          </a:ln>
        </p:spPr>
      </p:sp>
      <p:sp>
        <p:nvSpPr>
          <p:cNvPr id="37" name="TextBox 37"/>
          <p:cNvSpPr txBox="1"/>
          <p:nvPr/>
        </p:nvSpPr>
        <p:spPr>
          <a:xfrm>
            <a:off x="11299873" y="7499879"/>
            <a:ext cx="1709907" cy="735157"/>
          </a:xfrm>
          <a:prstGeom prst="rect">
            <a:avLst/>
          </a:prstGeom>
        </p:spPr>
        <p:txBody>
          <a:bodyPr lIns="0" tIns="0" rIns="0" bIns="0" rtlCol="0" anchor="t">
            <a:spAutoFit/>
          </a:bodyPr>
          <a:lstStyle/>
          <a:p>
            <a:pPr algn="ctr">
              <a:lnSpc>
                <a:spcPts val="3000"/>
              </a:lnSpc>
            </a:pPr>
            <a:r>
              <a:rPr lang="en-US" sz="2000">
                <a:solidFill>
                  <a:srgbClr val="FFFFFF"/>
                </a:solidFill>
                <a:latin typeface="Montserrat Classic"/>
              </a:rPr>
              <a:t>Solver and Capacity</a:t>
            </a:r>
          </a:p>
        </p:txBody>
      </p:sp>
      <p:sp>
        <p:nvSpPr>
          <p:cNvPr id="38" name="TextBox 38"/>
          <p:cNvSpPr txBox="1"/>
          <p:nvPr/>
        </p:nvSpPr>
        <p:spPr>
          <a:xfrm>
            <a:off x="8670046" y="1174555"/>
            <a:ext cx="1709907" cy="735157"/>
          </a:xfrm>
          <a:prstGeom prst="rect">
            <a:avLst/>
          </a:prstGeom>
        </p:spPr>
        <p:txBody>
          <a:bodyPr lIns="0" tIns="0" rIns="0" bIns="0" rtlCol="0" anchor="t">
            <a:spAutoFit/>
          </a:bodyPr>
          <a:lstStyle/>
          <a:p>
            <a:pPr algn="ctr">
              <a:lnSpc>
                <a:spcPts val="3000"/>
              </a:lnSpc>
            </a:pPr>
            <a:r>
              <a:rPr lang="en-US" sz="2000">
                <a:solidFill>
                  <a:srgbClr val="FFFFFF"/>
                </a:solidFill>
                <a:latin typeface="Montserrat Classic"/>
              </a:rPr>
              <a:t>Time series prediction</a:t>
            </a:r>
          </a:p>
        </p:txBody>
      </p:sp>
      <p:grpSp>
        <p:nvGrpSpPr>
          <p:cNvPr id="39" name="Group 39"/>
          <p:cNvGrpSpPr/>
          <p:nvPr/>
        </p:nvGrpSpPr>
        <p:grpSpPr>
          <a:xfrm rot="-5400000">
            <a:off x="10689450" y="1285926"/>
            <a:ext cx="1220844" cy="796892"/>
            <a:chOff x="0" y="0"/>
            <a:chExt cx="6606886" cy="4699000"/>
          </a:xfrm>
        </p:grpSpPr>
        <p:sp>
          <p:nvSpPr>
            <p:cNvPr id="40" name="Freeform 40"/>
            <p:cNvSpPr/>
            <p:nvPr/>
          </p:nvSpPr>
          <p:spPr>
            <a:xfrm>
              <a:off x="327533" y="113538"/>
              <a:ext cx="5915498" cy="4568952"/>
            </a:xfrm>
            <a:custGeom>
              <a:avLst/>
              <a:gdLst/>
              <a:ahLst/>
              <a:cxnLst/>
              <a:rect l="l" t="t" r="r" b="b"/>
              <a:pathLst>
                <a:path w="5915498" h="4568952">
                  <a:moveTo>
                    <a:pt x="5914990" y="4284853"/>
                  </a:moveTo>
                  <a:cubicBezTo>
                    <a:pt x="5915498" y="4274947"/>
                    <a:pt x="5914482" y="4265930"/>
                    <a:pt x="5912577" y="4257548"/>
                  </a:cubicBezTo>
                  <a:cubicBezTo>
                    <a:pt x="5897464" y="4143121"/>
                    <a:pt x="5820883" y="4046093"/>
                    <a:pt x="5713187" y="4012946"/>
                  </a:cubicBezTo>
                  <a:lnTo>
                    <a:pt x="5713187" y="2871851"/>
                  </a:lnTo>
                  <a:lnTo>
                    <a:pt x="5713187" y="618109"/>
                  </a:lnTo>
                  <a:lnTo>
                    <a:pt x="5713187" y="98552"/>
                  </a:lnTo>
                  <a:cubicBezTo>
                    <a:pt x="5713187" y="47117"/>
                    <a:pt x="5669499" y="3302"/>
                    <a:pt x="5617937" y="3302"/>
                  </a:cubicBezTo>
                  <a:lnTo>
                    <a:pt x="5347046" y="3302"/>
                  </a:lnTo>
                  <a:lnTo>
                    <a:pt x="4863330" y="3302"/>
                  </a:lnTo>
                  <a:lnTo>
                    <a:pt x="4351096" y="3302"/>
                  </a:lnTo>
                  <a:lnTo>
                    <a:pt x="3726073" y="3302"/>
                  </a:lnTo>
                  <a:lnTo>
                    <a:pt x="3041344" y="3302"/>
                  </a:lnTo>
                  <a:lnTo>
                    <a:pt x="2350054" y="3302"/>
                  </a:lnTo>
                  <a:lnTo>
                    <a:pt x="1702664" y="3302"/>
                  </a:lnTo>
                  <a:lnTo>
                    <a:pt x="1158102" y="3302"/>
                  </a:lnTo>
                  <a:lnTo>
                    <a:pt x="709676" y="3302"/>
                  </a:lnTo>
                  <a:cubicBezTo>
                    <a:pt x="578231" y="3302"/>
                    <a:pt x="446151" y="0"/>
                    <a:pt x="314706" y="3302"/>
                  </a:cubicBezTo>
                  <a:cubicBezTo>
                    <a:pt x="309118" y="3429"/>
                    <a:pt x="303403" y="3302"/>
                    <a:pt x="297815" y="3302"/>
                  </a:cubicBezTo>
                  <a:cubicBezTo>
                    <a:pt x="246380" y="3302"/>
                    <a:pt x="202565" y="46990"/>
                    <a:pt x="202565" y="98552"/>
                  </a:cubicBezTo>
                  <a:lnTo>
                    <a:pt x="202565" y="1511427"/>
                  </a:lnTo>
                  <a:lnTo>
                    <a:pt x="202565" y="3765169"/>
                  </a:lnTo>
                  <a:lnTo>
                    <a:pt x="202565" y="4013327"/>
                  </a:lnTo>
                  <a:cubicBezTo>
                    <a:pt x="87249" y="4049649"/>
                    <a:pt x="2032" y="4159123"/>
                    <a:pt x="1143" y="4284726"/>
                  </a:cubicBezTo>
                  <a:cubicBezTo>
                    <a:pt x="0" y="4439031"/>
                    <a:pt x="131953" y="4568825"/>
                    <a:pt x="285242" y="4568825"/>
                  </a:cubicBezTo>
                  <a:cubicBezTo>
                    <a:pt x="435102" y="4568825"/>
                    <a:pt x="548259" y="4453890"/>
                    <a:pt x="566928" y="4312031"/>
                  </a:cubicBezTo>
                  <a:cubicBezTo>
                    <a:pt x="568833" y="4303649"/>
                    <a:pt x="569849" y="4294632"/>
                    <a:pt x="569341" y="4284726"/>
                  </a:cubicBezTo>
                  <a:cubicBezTo>
                    <a:pt x="569849" y="4274820"/>
                    <a:pt x="568833" y="4265803"/>
                    <a:pt x="566928" y="4257421"/>
                  </a:cubicBezTo>
                  <a:cubicBezTo>
                    <a:pt x="553085" y="4152138"/>
                    <a:pt x="487172" y="4061714"/>
                    <a:pt x="392938" y="4022090"/>
                  </a:cubicBezTo>
                  <a:lnTo>
                    <a:pt x="392938" y="2871851"/>
                  </a:lnTo>
                  <a:lnTo>
                    <a:pt x="392938" y="618109"/>
                  </a:lnTo>
                  <a:lnTo>
                    <a:pt x="392938" y="193802"/>
                  </a:lnTo>
                  <a:lnTo>
                    <a:pt x="568579" y="193802"/>
                  </a:lnTo>
                  <a:lnTo>
                    <a:pt x="1046565" y="193802"/>
                  </a:lnTo>
                  <a:lnTo>
                    <a:pt x="1558799" y="193802"/>
                  </a:lnTo>
                  <a:lnTo>
                    <a:pt x="2183823" y="193802"/>
                  </a:lnTo>
                  <a:lnTo>
                    <a:pt x="2868551" y="193802"/>
                  </a:lnTo>
                  <a:lnTo>
                    <a:pt x="3559841" y="193802"/>
                  </a:lnTo>
                  <a:lnTo>
                    <a:pt x="4207232" y="193802"/>
                  </a:lnTo>
                  <a:lnTo>
                    <a:pt x="4751793" y="193802"/>
                  </a:lnTo>
                  <a:lnTo>
                    <a:pt x="5205949" y="193802"/>
                  </a:lnTo>
                  <a:cubicBezTo>
                    <a:pt x="5310470" y="193802"/>
                    <a:pt x="5417277" y="199390"/>
                    <a:pt x="5522560" y="197104"/>
                  </a:cubicBezTo>
                  <a:lnTo>
                    <a:pt x="5522560" y="1511554"/>
                  </a:lnTo>
                  <a:lnTo>
                    <a:pt x="5522560" y="3765296"/>
                  </a:lnTo>
                  <a:lnTo>
                    <a:pt x="5522560" y="4022852"/>
                  </a:lnTo>
                  <a:cubicBezTo>
                    <a:pt x="5420325" y="4066286"/>
                    <a:pt x="5347427" y="4168648"/>
                    <a:pt x="5346538" y="4284853"/>
                  </a:cubicBezTo>
                  <a:cubicBezTo>
                    <a:pt x="5345395" y="4439158"/>
                    <a:pt x="5477348" y="4568952"/>
                    <a:pt x="5630637" y="4568952"/>
                  </a:cubicBezTo>
                  <a:cubicBezTo>
                    <a:pt x="5780497" y="4568952"/>
                    <a:pt x="5893654" y="4454017"/>
                    <a:pt x="5912323" y="4312158"/>
                  </a:cubicBezTo>
                  <a:cubicBezTo>
                    <a:pt x="5914482" y="4303903"/>
                    <a:pt x="5915498" y="4294759"/>
                    <a:pt x="5914990" y="4284853"/>
                  </a:cubicBezTo>
                  <a:close/>
                </a:path>
              </a:pathLst>
            </a:custGeom>
            <a:solidFill>
              <a:srgbClr val="13538A"/>
            </a:solidFill>
          </p:spPr>
        </p:sp>
      </p:grpSp>
      <p:sp>
        <p:nvSpPr>
          <p:cNvPr id="41" name="TextBox 41"/>
          <p:cNvSpPr txBox="1"/>
          <p:nvPr/>
        </p:nvSpPr>
        <p:spPr>
          <a:xfrm>
            <a:off x="11895746" y="1845981"/>
            <a:ext cx="2324210" cy="461184"/>
          </a:xfrm>
          <a:prstGeom prst="rect">
            <a:avLst/>
          </a:prstGeom>
        </p:spPr>
        <p:txBody>
          <a:bodyPr lIns="0" tIns="0" rIns="0" bIns="0" rtlCol="0" anchor="t">
            <a:spAutoFit/>
          </a:bodyPr>
          <a:lstStyle/>
          <a:p>
            <a:pPr>
              <a:lnSpc>
                <a:spcPts val="3899"/>
              </a:lnSpc>
            </a:pPr>
            <a:r>
              <a:rPr lang="en-US" sz="2599">
                <a:solidFill>
                  <a:srgbClr val="FFFFFF"/>
                </a:solidFill>
                <a:latin typeface="Montserrat Classic Bold"/>
              </a:rPr>
              <a:t>Wifi Problem</a:t>
            </a:r>
          </a:p>
        </p:txBody>
      </p:sp>
      <p:grpSp>
        <p:nvGrpSpPr>
          <p:cNvPr id="42" name="Group 42"/>
          <p:cNvGrpSpPr/>
          <p:nvPr/>
        </p:nvGrpSpPr>
        <p:grpSpPr>
          <a:xfrm rot="9116629">
            <a:off x="-2809777" y="-4568192"/>
            <a:ext cx="6607805" cy="7699026"/>
            <a:chOff x="0" y="0"/>
            <a:chExt cx="8810407" cy="10265368"/>
          </a:xfrm>
        </p:grpSpPr>
        <p:pic>
          <p:nvPicPr>
            <p:cNvPr id="43" name="Picture 4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8810407" cy="7160458"/>
            </a:xfrm>
            <a:prstGeom prst="rect">
              <a:avLst/>
            </a:prstGeom>
          </p:spPr>
        </p:pic>
        <p:pic>
          <p:nvPicPr>
            <p:cNvPr id="44" name="Picture 4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916" y="4298442"/>
              <a:ext cx="8751491" cy="5966926"/>
            </a:xfrm>
            <a:prstGeom prst="rect">
              <a:avLst/>
            </a:prstGeom>
          </p:spPr>
        </p:pic>
      </p:grpSp>
      <p:pic>
        <p:nvPicPr>
          <p:cNvPr id="45" name="Picture 45"/>
          <p:cNvPicPr>
            <a:picLocks noChangeAspect="1"/>
          </p:cNvPicPr>
          <p:nvPr/>
        </p:nvPicPr>
        <p:blipFill>
          <a:blip r:embed="rId8"/>
          <a:srcRect/>
          <a:stretch>
            <a:fillRect/>
          </a:stretch>
        </p:blipFill>
        <p:spPr>
          <a:xfrm>
            <a:off x="17131028" y="9051661"/>
            <a:ext cx="955456" cy="9554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438965" y="6392596"/>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grpSp>
        <p:nvGrpSpPr>
          <p:cNvPr id="4" name="Group 4"/>
          <p:cNvGrpSpPr/>
          <p:nvPr/>
        </p:nvGrpSpPr>
        <p:grpSpPr>
          <a:xfrm>
            <a:off x="886554" y="4991184"/>
            <a:ext cx="16530224" cy="4267116"/>
            <a:chOff x="0" y="0"/>
            <a:chExt cx="2930163" cy="756393"/>
          </a:xfrm>
        </p:grpSpPr>
        <p:sp>
          <p:nvSpPr>
            <p:cNvPr id="5" name="Freeform 5"/>
            <p:cNvSpPr/>
            <p:nvPr/>
          </p:nvSpPr>
          <p:spPr>
            <a:xfrm>
              <a:off x="0" y="0"/>
              <a:ext cx="2930163" cy="756393"/>
            </a:xfrm>
            <a:custGeom>
              <a:avLst/>
              <a:gdLst/>
              <a:ahLst/>
              <a:cxnLst/>
              <a:rect l="l" t="t" r="r" b="b"/>
              <a:pathLst>
                <a:path w="2930163" h="756393">
                  <a:moveTo>
                    <a:pt x="2805703" y="756393"/>
                  </a:moveTo>
                  <a:lnTo>
                    <a:pt x="124460" y="756393"/>
                  </a:lnTo>
                  <a:cubicBezTo>
                    <a:pt x="55880" y="756393"/>
                    <a:pt x="0" y="700513"/>
                    <a:pt x="0" y="631933"/>
                  </a:cubicBezTo>
                  <a:lnTo>
                    <a:pt x="0" y="124460"/>
                  </a:lnTo>
                  <a:cubicBezTo>
                    <a:pt x="0" y="55880"/>
                    <a:pt x="55880" y="0"/>
                    <a:pt x="124460" y="0"/>
                  </a:cubicBezTo>
                  <a:lnTo>
                    <a:pt x="2805703" y="0"/>
                  </a:lnTo>
                  <a:cubicBezTo>
                    <a:pt x="2874283" y="0"/>
                    <a:pt x="2930163" y="55880"/>
                    <a:pt x="2930163" y="124460"/>
                  </a:cubicBezTo>
                  <a:lnTo>
                    <a:pt x="2930163" y="631933"/>
                  </a:lnTo>
                  <a:cubicBezTo>
                    <a:pt x="2930163" y="700513"/>
                    <a:pt x="2874283" y="756393"/>
                    <a:pt x="2805703" y="756393"/>
                  </a:cubicBezTo>
                  <a:close/>
                </a:path>
              </a:pathLst>
            </a:custGeom>
            <a:solidFill>
              <a:srgbClr val="FFFFFF"/>
            </a:solidFill>
          </p:spPr>
        </p:sp>
      </p:grpSp>
      <p:sp>
        <p:nvSpPr>
          <p:cNvPr id="6" name="TextBox 6"/>
          <p:cNvSpPr txBox="1"/>
          <p:nvPr/>
        </p:nvSpPr>
        <p:spPr>
          <a:xfrm>
            <a:off x="1594565" y="5354153"/>
            <a:ext cx="15098870" cy="3667671"/>
          </a:xfrm>
          <a:prstGeom prst="rect">
            <a:avLst/>
          </a:prstGeom>
        </p:spPr>
        <p:txBody>
          <a:bodyPr lIns="0" tIns="0" rIns="0" bIns="0" rtlCol="0" anchor="t">
            <a:spAutoFit/>
          </a:bodyPr>
          <a:lstStyle/>
          <a:p>
            <a:pPr algn="just">
              <a:lnSpc>
                <a:spcPts val="2596"/>
              </a:lnSpc>
            </a:pPr>
            <a:r>
              <a:rPr lang="en-US" sz="2596" b="1" dirty="0">
                <a:solidFill>
                  <a:srgbClr val="13538A"/>
                </a:solidFill>
                <a:latin typeface="Montserrat Classic" panose="020B0604020202020204" charset="0"/>
              </a:rPr>
              <a:t>Fire Problem</a:t>
            </a:r>
          </a:p>
          <a:p>
            <a:pPr algn="just">
              <a:lnSpc>
                <a:spcPts val="2596"/>
              </a:lnSpc>
            </a:pPr>
            <a:r>
              <a:rPr lang="en-US" sz="2596" dirty="0">
                <a:solidFill>
                  <a:srgbClr val="13538A"/>
                </a:solidFill>
                <a:latin typeface="Montserrat Classic" panose="020B0604020202020204" charset="0"/>
              </a:rPr>
              <a:t>Bushfires are an inconsistent hazard in Geelong City but it does create havoc when it affect the city. With high risk fire regions as close as 80km from Geelong, it is important to predict the possibility of fire in each Geelong and nearby suburb. Use time series prediction algorithms like LSTM, GRU and boosting algorithms</a:t>
            </a:r>
          </a:p>
          <a:p>
            <a:pPr algn="just">
              <a:lnSpc>
                <a:spcPts val="2596"/>
              </a:lnSpc>
            </a:pPr>
            <a:endParaRPr lang="en-US" sz="2596">
              <a:solidFill>
                <a:srgbClr val="13538A"/>
              </a:solidFill>
              <a:latin typeface="Montserrat Classic" panose="020B0604020202020204" charset="0"/>
            </a:endParaRPr>
          </a:p>
          <a:p>
            <a:pPr algn="just">
              <a:lnSpc>
                <a:spcPts val="2596"/>
              </a:lnSpc>
            </a:pPr>
            <a:r>
              <a:rPr lang="en-US" sz="2596" b="1" dirty="0">
                <a:solidFill>
                  <a:srgbClr val="13538A"/>
                </a:solidFill>
                <a:latin typeface="Montserrat Classic" panose="020B0604020202020204" charset="0"/>
              </a:rPr>
              <a:t>Wi-Fi Problem</a:t>
            </a:r>
          </a:p>
          <a:p>
            <a:pPr algn="just">
              <a:lnSpc>
                <a:spcPts val="2596"/>
              </a:lnSpc>
            </a:pPr>
            <a:r>
              <a:rPr lang="en-US" sz="2596" dirty="0">
                <a:solidFill>
                  <a:srgbClr val="13538A"/>
                </a:solidFill>
                <a:latin typeface="Montserrat Classic" panose="020B0604020202020204" charset="0"/>
              </a:rPr>
              <a:t>With variable foot count in and around important hubs in Geelong City where free Wi-Fi is provided, it is important to know the foot count of users to increase/decrease router bandwidth or count as per usage. We plan to incorporate time series prediction exercises and MLP techniques for this task and check performance.</a:t>
            </a: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5172687" y="-122861"/>
            <a:ext cx="7519208" cy="5318131"/>
          </a:xfrm>
          <a:prstGeom prst="rect">
            <a:avLst/>
          </a:prstGeom>
        </p:spPr>
      </p:pic>
      <p:grpSp>
        <p:nvGrpSpPr>
          <p:cNvPr id="8" name="Group 8"/>
          <p:cNvGrpSpPr/>
          <p:nvPr/>
        </p:nvGrpSpPr>
        <p:grpSpPr>
          <a:xfrm>
            <a:off x="886554" y="864001"/>
            <a:ext cx="16530224" cy="3725581"/>
            <a:chOff x="0" y="0"/>
            <a:chExt cx="2930163" cy="660400"/>
          </a:xfrm>
        </p:grpSpPr>
        <p:sp>
          <p:nvSpPr>
            <p:cNvPr id="9" name="Freeform 9"/>
            <p:cNvSpPr/>
            <p:nvPr/>
          </p:nvSpPr>
          <p:spPr>
            <a:xfrm>
              <a:off x="0" y="0"/>
              <a:ext cx="2930163" cy="660400"/>
            </a:xfrm>
            <a:custGeom>
              <a:avLst/>
              <a:gdLst/>
              <a:ahLst/>
              <a:cxnLst/>
              <a:rect l="l" t="t" r="r" b="b"/>
              <a:pathLst>
                <a:path w="2930163" h="660400">
                  <a:moveTo>
                    <a:pt x="2805703" y="660400"/>
                  </a:moveTo>
                  <a:lnTo>
                    <a:pt x="124460" y="660400"/>
                  </a:lnTo>
                  <a:cubicBezTo>
                    <a:pt x="55880" y="660400"/>
                    <a:pt x="0" y="604520"/>
                    <a:pt x="0" y="535940"/>
                  </a:cubicBezTo>
                  <a:lnTo>
                    <a:pt x="0" y="124460"/>
                  </a:lnTo>
                  <a:cubicBezTo>
                    <a:pt x="0" y="55880"/>
                    <a:pt x="55880" y="0"/>
                    <a:pt x="124460" y="0"/>
                  </a:cubicBezTo>
                  <a:lnTo>
                    <a:pt x="2805703" y="0"/>
                  </a:lnTo>
                  <a:cubicBezTo>
                    <a:pt x="2874283" y="0"/>
                    <a:pt x="2930163" y="55880"/>
                    <a:pt x="2930163" y="124460"/>
                  </a:cubicBezTo>
                  <a:lnTo>
                    <a:pt x="2930163" y="535940"/>
                  </a:lnTo>
                  <a:cubicBezTo>
                    <a:pt x="2930163" y="604520"/>
                    <a:pt x="2874283" y="660400"/>
                    <a:pt x="2805703" y="660400"/>
                  </a:cubicBezTo>
                  <a:close/>
                </a:path>
              </a:pathLst>
            </a:custGeom>
            <a:solidFill>
              <a:srgbClr val="FFFFFF"/>
            </a:solidFill>
          </p:spPr>
        </p:sp>
      </p:grpSp>
      <p:sp>
        <p:nvSpPr>
          <p:cNvPr id="10" name="TextBox 10"/>
          <p:cNvSpPr txBox="1"/>
          <p:nvPr/>
        </p:nvSpPr>
        <p:spPr>
          <a:xfrm>
            <a:off x="1594565" y="1270217"/>
            <a:ext cx="15098870" cy="3000821"/>
          </a:xfrm>
          <a:prstGeom prst="rect">
            <a:avLst/>
          </a:prstGeom>
        </p:spPr>
        <p:txBody>
          <a:bodyPr lIns="0" tIns="0" rIns="0" bIns="0" rtlCol="0" anchor="t">
            <a:spAutoFit/>
          </a:bodyPr>
          <a:lstStyle/>
          <a:p>
            <a:pPr algn="just">
              <a:lnSpc>
                <a:spcPts val="2599"/>
              </a:lnSpc>
            </a:pPr>
            <a:r>
              <a:rPr lang="en-US" sz="2600" b="1" dirty="0">
                <a:solidFill>
                  <a:srgbClr val="13538A"/>
                </a:solidFill>
                <a:latin typeface="Montserrat Classic" panose="020B0604020202020204" charset="0"/>
              </a:rPr>
              <a:t>Tree Problem</a:t>
            </a:r>
          </a:p>
          <a:p>
            <a:pPr algn="just">
              <a:lnSpc>
                <a:spcPts val="2599"/>
              </a:lnSpc>
            </a:pPr>
            <a:r>
              <a:rPr lang="en-US" sz="2600" dirty="0">
                <a:solidFill>
                  <a:srgbClr val="13538A"/>
                </a:solidFill>
                <a:latin typeface="Montserrat Classic" panose="020B0604020202020204" charset="0"/>
              </a:rPr>
              <a:t>A two part exercise that incorporates visualization related to trees at a suburb and tree type level and other relevant metrics, with prediction of tree on the basis of its features in Greater city of Geelong</a:t>
            </a:r>
          </a:p>
          <a:p>
            <a:pPr algn="just">
              <a:lnSpc>
                <a:spcPts val="2599"/>
              </a:lnSpc>
            </a:pPr>
            <a:endParaRPr lang="en-US" sz="2600">
              <a:solidFill>
                <a:srgbClr val="13538A"/>
              </a:solidFill>
              <a:latin typeface="Montserrat Classic" panose="020B0604020202020204" charset="0"/>
            </a:endParaRPr>
          </a:p>
          <a:p>
            <a:pPr algn="just">
              <a:lnSpc>
                <a:spcPts val="2599"/>
              </a:lnSpc>
            </a:pPr>
            <a:r>
              <a:rPr lang="en-US" sz="2600" b="1" dirty="0">
                <a:solidFill>
                  <a:srgbClr val="13538A"/>
                </a:solidFill>
                <a:latin typeface="Montserrat Classic" panose="020B0604020202020204" charset="0"/>
              </a:rPr>
              <a:t>Pedestrian Problem</a:t>
            </a:r>
          </a:p>
          <a:p>
            <a:pPr algn="just">
              <a:lnSpc>
                <a:spcPts val="2599"/>
              </a:lnSpc>
            </a:pPr>
            <a:r>
              <a:rPr lang="en-US" sz="2600" dirty="0">
                <a:solidFill>
                  <a:srgbClr val="13538A"/>
                </a:solidFill>
                <a:latin typeface="Montserrat Classic" panose="020B0604020202020204" charset="0"/>
              </a:rPr>
              <a:t>To keep a track of citizen in Geelong city and types of places they have been to. This keeps track of citizen movement in restaurants, hospitals </a:t>
            </a:r>
            <a:r>
              <a:rPr lang="en-US" sz="2600" dirty="0" err="1">
                <a:solidFill>
                  <a:srgbClr val="13538A"/>
                </a:solidFill>
                <a:latin typeface="Montserrat Classic" panose="020B0604020202020204" charset="0"/>
              </a:rPr>
              <a:t>etc</a:t>
            </a:r>
            <a:r>
              <a:rPr lang="en-US" sz="2600" dirty="0">
                <a:solidFill>
                  <a:srgbClr val="13538A"/>
                </a:solidFill>
                <a:latin typeface="Montserrat Classic" panose="020B0604020202020204" charset="0"/>
              </a:rPr>
              <a:t> in post lockdown time in the city. We use Google API to get this information and monitor movement.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FE272B2DF4B44EA6E332E22EB86DD4" ma:contentTypeVersion="13" ma:contentTypeDescription="Create a new document." ma:contentTypeScope="" ma:versionID="e6cd90f42d4d9463c0a8391c9e716db3">
  <xsd:schema xmlns:xsd="http://www.w3.org/2001/XMLSchema" xmlns:xs="http://www.w3.org/2001/XMLSchema" xmlns:p="http://schemas.microsoft.com/office/2006/metadata/properties" xmlns:ns2="afc71e28-3a3c-4a48-b14a-5eb4c2135c62" xmlns:ns3="5425da22-1590-4c87-a31b-44b73a8f5cec" targetNamespace="http://schemas.microsoft.com/office/2006/metadata/properties" ma:root="true" ma:fieldsID="3a9caa3dfaf72902b43027cab54fc06c" ns2:_="" ns3:_="">
    <xsd:import namespace="afc71e28-3a3c-4a48-b14a-5eb4c2135c62"/>
    <xsd:import namespace="5425da22-1590-4c87-a31b-44b73a8f5ce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71e28-3a3c-4a48-b14a-5eb4c2135c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25da22-1590-4c87-a31b-44b73a8f5ce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985534-E928-4ADB-9F23-7FF45DF7444B}">
  <ds:schemaRefs>
    <ds:schemaRef ds:uri="5425da22-1590-4c87-a31b-44b73a8f5cec"/>
    <ds:schemaRef ds:uri="afc71e28-3a3c-4a48-b14a-5eb4c2135c6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ABA4F37-2B81-46E8-9F9B-2F6E008B946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A0090BA-C68A-4E4F-B0CC-08CB23671F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D2i(Geelongcity)_it0_presentation</dc:title>
  <cp:revision>9</cp:revision>
  <dcterms:created xsi:type="dcterms:W3CDTF">2006-08-16T00:00:00Z</dcterms:created>
  <dcterms:modified xsi:type="dcterms:W3CDTF">2021-11-21T12:55:58Z</dcterms:modified>
  <dc:identifier>DAEvzs2ibYw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0x0101006EFE272B2DF4B44EA6E332E22EB86DD4</vt:lpwstr>
  </property>
</Properties>
</file>